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2" r:id="rId1"/>
    <p:sldMasterId id="2147483803" r:id="rId2"/>
    <p:sldMasterId id="2147483804" r:id="rId3"/>
    <p:sldMasterId id="2147483805" r:id="rId4"/>
    <p:sldMasterId id="2147483806" r:id="rId5"/>
    <p:sldMasterId id="2147483819" r:id="rId6"/>
  </p:sldMasterIdLst>
  <p:notesMasterIdLst>
    <p:notesMasterId r:id="rId58"/>
  </p:notesMasterIdLst>
  <p:sldIdLst>
    <p:sldId id="256" r:id="rId7"/>
    <p:sldId id="286" r:id="rId8"/>
    <p:sldId id="258" r:id="rId9"/>
    <p:sldId id="259" r:id="rId10"/>
    <p:sldId id="261" r:id="rId11"/>
    <p:sldId id="283" r:id="rId12"/>
    <p:sldId id="262" r:id="rId13"/>
    <p:sldId id="275" r:id="rId14"/>
    <p:sldId id="277" r:id="rId15"/>
    <p:sldId id="284" r:id="rId16"/>
    <p:sldId id="335" r:id="rId17"/>
    <p:sldId id="332" r:id="rId18"/>
    <p:sldId id="337" r:id="rId19"/>
    <p:sldId id="336" r:id="rId20"/>
    <p:sldId id="279" r:id="rId21"/>
    <p:sldId id="285" r:id="rId22"/>
    <p:sldId id="282" r:id="rId23"/>
    <p:sldId id="281" r:id="rId24"/>
    <p:sldId id="278" r:id="rId25"/>
    <p:sldId id="272" r:id="rId26"/>
    <p:sldId id="310" r:id="rId27"/>
    <p:sldId id="320" r:id="rId28"/>
    <p:sldId id="327" r:id="rId29"/>
    <p:sldId id="311" r:id="rId30"/>
    <p:sldId id="321" r:id="rId31"/>
    <p:sldId id="328" r:id="rId32"/>
    <p:sldId id="312" r:id="rId33"/>
    <p:sldId id="322" r:id="rId34"/>
    <p:sldId id="326" r:id="rId35"/>
    <p:sldId id="330" r:id="rId36"/>
    <p:sldId id="331" r:id="rId37"/>
    <p:sldId id="313" r:id="rId38"/>
    <p:sldId id="323" r:id="rId39"/>
    <p:sldId id="314" r:id="rId40"/>
    <p:sldId id="324" r:id="rId41"/>
    <p:sldId id="315" r:id="rId42"/>
    <p:sldId id="325" r:id="rId43"/>
    <p:sldId id="329" r:id="rId44"/>
    <p:sldId id="318" r:id="rId45"/>
    <p:sldId id="316" r:id="rId46"/>
    <p:sldId id="317" r:id="rId47"/>
    <p:sldId id="265" r:id="rId48"/>
    <p:sldId id="266" r:id="rId49"/>
    <p:sldId id="299" r:id="rId50"/>
    <p:sldId id="280" r:id="rId51"/>
    <p:sldId id="267" r:id="rId52"/>
    <p:sldId id="268" r:id="rId53"/>
    <p:sldId id="334" r:id="rId54"/>
    <p:sldId id="269" r:id="rId55"/>
    <p:sldId id="270" r:id="rId56"/>
    <p:sldId id="271" r:id="rId57"/>
  </p:sldIdLst>
  <p:sldSz cx="9148763" cy="6861175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5">
          <p15:clr>
            <a:srgbClr val="A4A3A4"/>
          </p15:clr>
        </p15:guide>
        <p15:guide id="2" orient="horz" pos="2068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794">
          <p15:clr>
            <a:srgbClr val="A4A3A4"/>
          </p15:clr>
        </p15:guide>
        <p15:guide id="5" orient="horz" pos="2886">
          <p15:clr>
            <a:srgbClr val="A4A3A4"/>
          </p15:clr>
        </p15:guide>
        <p15:guide id="6" orient="horz" pos="3021">
          <p15:clr>
            <a:srgbClr val="A4A3A4"/>
          </p15:clr>
        </p15:guide>
        <p15:guide id="7" pos="1564">
          <p15:clr>
            <a:srgbClr val="A4A3A4"/>
          </p15:clr>
        </p15:guide>
        <p15:guide id="8" pos="3877">
          <p15:clr>
            <a:srgbClr val="A4A3A4"/>
          </p15:clr>
        </p15:guide>
        <p15:guide id="9" pos="3969">
          <p15:clr>
            <a:srgbClr val="A4A3A4"/>
          </p15:clr>
        </p15:guide>
        <p15:guide id="10" pos="2744">
          <p15:clr>
            <a:srgbClr val="A4A3A4"/>
          </p15:clr>
        </p15:guide>
        <p15:guide id="11" pos="70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4D4D4D"/>
    <a:srgbClr val="C2C2C2"/>
    <a:srgbClr val="B9B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80" autoAdjust="0"/>
    <p:restoredTop sz="86777" autoAdjust="0"/>
  </p:normalViewPr>
  <p:slideViewPr>
    <p:cSldViewPr>
      <p:cViewPr varScale="1">
        <p:scale>
          <a:sx n="57" d="100"/>
          <a:sy n="57" d="100"/>
        </p:scale>
        <p:origin x="596" y="36"/>
      </p:cViewPr>
      <p:guideLst>
        <p:guide orient="horz" pos="1025"/>
        <p:guide orient="horz" pos="2068"/>
        <p:guide orient="horz" pos="2160"/>
        <p:guide orient="horz" pos="2794"/>
        <p:guide orient="horz" pos="2886"/>
        <p:guide orient="horz" pos="3021"/>
        <p:guide pos="1564"/>
        <p:guide pos="3877"/>
        <p:guide pos="3969"/>
        <p:guide pos="2744"/>
        <p:guide pos="70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4C5-4F68-8D9A-43808E56DFA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4C5-4F68-8D9A-43808E56DFA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4C5-4F68-8D9A-43808E56DFA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4C5-4F68-8D9A-43808E56DFA3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4C5-4F68-8D9A-43808E56DF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D7C-45AC-A75F-E5AC37B6833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D7C-45AC-A75F-E5AC37B6833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D7C-45AC-A75F-E5AC37B6833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D7C-45AC-A75F-E5AC37B6833B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E5-4CDF-B2EA-170504F31D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0.42294</cdr:x>
      <cdr:y>0.42173</cdr:y>
    </cdr:from>
    <cdr:to>
      <cdr:x>1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C6D94C8-A255-4248-A78A-946A622898F3}"/>
            </a:ext>
          </a:extLst>
        </cdr:cNvPr>
        <cdr:cNvSpPr txBox="1"/>
      </cdr:nvSpPr>
      <cdr:spPr>
        <a:xfrm xmlns:a="http://schemas.openxmlformats.org/drawingml/2006/main">
          <a:off x="885342" y="98755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  <cdr:relSizeAnchor xmlns:cdr="http://schemas.openxmlformats.org/drawingml/2006/chartDrawing">
    <cdr:from>
      <cdr:x>0.01326</cdr:x>
      <cdr:y>0.42173</cdr:y>
    </cdr:from>
    <cdr:to>
      <cdr:x>1</cdr:x>
      <cdr:y>1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AD860EFE-C81F-4B76-BD1F-7B5961983989}"/>
            </a:ext>
          </a:extLst>
        </cdr:cNvPr>
        <cdr:cNvSpPr txBox="1"/>
      </cdr:nvSpPr>
      <cdr:spPr>
        <a:xfrm xmlns:a="http://schemas.openxmlformats.org/drawingml/2006/main">
          <a:off x="21018" y="666856"/>
          <a:ext cx="1563576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0.42294</cdr:x>
      <cdr:y>0.42173</cdr:y>
    </cdr:from>
    <cdr:to>
      <cdr:x>1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C6D94C8-A255-4248-A78A-946A622898F3}"/>
            </a:ext>
          </a:extLst>
        </cdr:cNvPr>
        <cdr:cNvSpPr txBox="1"/>
      </cdr:nvSpPr>
      <cdr:spPr>
        <a:xfrm xmlns:a="http://schemas.openxmlformats.org/drawingml/2006/main">
          <a:off x="885342" y="987555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ko-KR" altLang="en-US" sz="1100" dirty="0"/>
        </a:p>
      </cdr:txBody>
    </cdr:sp>
  </cdr:relSizeAnchor>
  <cdr:relSizeAnchor xmlns:cdr="http://schemas.openxmlformats.org/drawingml/2006/chartDrawing">
    <cdr:from>
      <cdr:x>0.01326</cdr:x>
      <cdr:y>0.42173</cdr:y>
    </cdr:from>
    <cdr:to>
      <cdr:x>1</cdr:x>
      <cdr:y>1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AD860EFE-C81F-4B76-BD1F-7B5961983989}"/>
            </a:ext>
          </a:extLst>
        </cdr:cNvPr>
        <cdr:cNvSpPr txBox="1"/>
      </cdr:nvSpPr>
      <cdr:spPr>
        <a:xfrm xmlns:a="http://schemas.openxmlformats.org/drawingml/2006/main">
          <a:off x="21018" y="666856"/>
          <a:ext cx="1563576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ko-KR" sz="1100" dirty="0"/>
            <a:t>  </a:t>
          </a:r>
          <a:r>
            <a:rPr lang="ko-KR" altLang="en-US" sz="1100" dirty="0" err="1"/>
            <a:t>의류비</a:t>
          </a:r>
          <a:r>
            <a:rPr lang="ko-KR" altLang="en-US" sz="1100" dirty="0"/>
            <a:t>       식비   </a:t>
          </a:r>
          <a:endParaRPr lang="en-US" altLang="ko-KR" sz="1100" dirty="0"/>
        </a:p>
        <a:p xmlns:a="http://schemas.openxmlformats.org/drawingml/2006/main">
          <a:r>
            <a:rPr lang="en-US" altLang="ko-KR" dirty="0"/>
            <a:t>     n%        m%</a:t>
          </a:r>
          <a:endParaRPr lang="ko-KR" alt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2018-03-20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9" y="685800"/>
            <a:ext cx="4571981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A7998312-F617-4306-B0DA-E1C04EAAA9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CECA6-E35A-46F5-97E0-E26188B39CB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9ECEF54E-00B8-44D1-A1DF-0F6A281E61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76A0AD71-7B7A-492D-9F05-B0184CB12E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3017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데이터베이스 설계입니다</a:t>
            </a:r>
            <a:r>
              <a:rPr lang="en-US" altLang="ko-KR" dirty="0"/>
              <a:t>. </a:t>
            </a:r>
            <a:r>
              <a:rPr lang="ko-KR" altLang="en-US" dirty="0"/>
              <a:t>저희 팀은 구글 </a:t>
            </a:r>
            <a:r>
              <a:rPr lang="en-US" altLang="ko-KR" dirty="0"/>
              <a:t>Firebase </a:t>
            </a:r>
            <a:r>
              <a:rPr lang="ko-KR" altLang="en-US" dirty="0"/>
              <a:t>클라우드 서버 기반으로 개발하여</a:t>
            </a:r>
            <a:endParaRPr lang="en-US" altLang="ko-KR" dirty="0"/>
          </a:p>
          <a:p>
            <a:r>
              <a:rPr lang="en-US" altLang="ko-KR" dirty="0"/>
              <a:t>NoSQL</a:t>
            </a:r>
            <a:r>
              <a:rPr lang="ko-KR" altLang="en-US" dirty="0"/>
              <a:t>방식의 </a:t>
            </a:r>
            <a:r>
              <a:rPr lang="en-US" altLang="ko-KR" dirty="0"/>
              <a:t>Database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r>
              <a:rPr lang="ko-KR" altLang="en-US" dirty="0"/>
              <a:t>관계형 데이터베이스인 </a:t>
            </a:r>
            <a:r>
              <a:rPr lang="en-US" altLang="ko-KR" dirty="0"/>
              <a:t>RDBMS</a:t>
            </a:r>
            <a:r>
              <a:rPr lang="ko-KR" altLang="en-US" dirty="0"/>
              <a:t>와는 다르게 데이터 저장방식이 부모와 </a:t>
            </a:r>
            <a:r>
              <a:rPr lang="ko-KR" altLang="en-US" dirty="0" err="1"/>
              <a:t>자식노드</a:t>
            </a:r>
            <a:r>
              <a:rPr lang="ko-KR" altLang="en-US" dirty="0"/>
              <a:t> 들로 이루어져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709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가계부 데이터베이스를 </a:t>
            </a:r>
            <a:r>
              <a:rPr lang="en-US" altLang="ko-KR" dirty="0"/>
              <a:t>DB</a:t>
            </a:r>
            <a:r>
              <a:rPr lang="ko-KR" altLang="en-US" dirty="0"/>
              <a:t>관계도로 그려보았습니다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사용자는 랜덤으로 생성된 </a:t>
            </a:r>
            <a:r>
              <a:rPr lang="en-US" altLang="ko-KR" dirty="0"/>
              <a:t>UID</a:t>
            </a:r>
            <a:r>
              <a:rPr lang="ko-KR" altLang="en-US" dirty="0"/>
              <a:t>를 가지고 </a:t>
            </a:r>
            <a:r>
              <a:rPr lang="en-US" altLang="ko-KR" dirty="0"/>
              <a:t>UID</a:t>
            </a:r>
            <a:r>
              <a:rPr lang="ko-KR" altLang="en-US" dirty="0"/>
              <a:t>를 키로 사용하여 데이터를 분류합니다</a:t>
            </a:r>
            <a:r>
              <a:rPr lang="en-US" altLang="ko-KR" dirty="0"/>
              <a:t>.</a:t>
            </a:r>
          </a:p>
          <a:p>
            <a:pPr marL="0" marR="0" lvl="0" indent="0" algn="l" defTabSz="9144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가계부는 사용자가 입력한 년</a:t>
            </a:r>
            <a:r>
              <a:rPr lang="en-US" altLang="ko-KR" dirty="0"/>
              <a:t>,</a:t>
            </a:r>
            <a:r>
              <a:rPr lang="ko-KR" altLang="en-US" dirty="0"/>
              <a:t>월</a:t>
            </a:r>
            <a:r>
              <a:rPr lang="en-US" altLang="ko-KR" dirty="0"/>
              <a:t>,</a:t>
            </a:r>
            <a:r>
              <a:rPr lang="ko-KR" altLang="en-US" dirty="0"/>
              <a:t>일</a:t>
            </a:r>
            <a:r>
              <a:rPr lang="en-US" altLang="ko-KR" dirty="0"/>
              <a:t>,</a:t>
            </a:r>
            <a:r>
              <a:rPr lang="ko-KR" altLang="en-US" dirty="0"/>
              <a:t>소비분류</a:t>
            </a:r>
            <a:r>
              <a:rPr lang="en-US" altLang="ko-KR" dirty="0"/>
              <a:t>,</a:t>
            </a:r>
            <a:r>
              <a:rPr lang="ko-KR" altLang="en-US" dirty="0"/>
              <a:t>가격</a:t>
            </a:r>
            <a:r>
              <a:rPr lang="en-US" altLang="ko-KR" dirty="0"/>
              <a:t>,</a:t>
            </a:r>
            <a:r>
              <a:rPr lang="ko-KR" altLang="en-US" dirty="0"/>
              <a:t>내용</a:t>
            </a:r>
            <a:r>
              <a:rPr lang="en-US" altLang="ko-KR" dirty="0"/>
              <a:t>,</a:t>
            </a:r>
            <a:r>
              <a:rPr lang="ko-KR" altLang="en-US" dirty="0"/>
              <a:t>분류를 입력한 시간별로 데이터를 각각 저장합니다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767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채팅과 가계부 공유에 대한 </a:t>
            </a:r>
            <a:r>
              <a:rPr lang="en-US" altLang="ko-KR" dirty="0"/>
              <a:t>DB</a:t>
            </a:r>
            <a:r>
              <a:rPr lang="ko-KR" altLang="en-US" dirty="0"/>
              <a:t>는 </a:t>
            </a:r>
            <a:endParaRPr lang="en-US" altLang="ko-KR" dirty="0"/>
          </a:p>
          <a:p>
            <a:r>
              <a:rPr lang="ko-KR" altLang="en-US" dirty="0"/>
              <a:t>채팅방의 고유한 </a:t>
            </a:r>
            <a:r>
              <a:rPr lang="en-US" altLang="ko-KR" dirty="0"/>
              <a:t>ID</a:t>
            </a:r>
            <a:r>
              <a:rPr lang="ko-KR" altLang="en-US" dirty="0"/>
              <a:t>인 </a:t>
            </a:r>
            <a:r>
              <a:rPr lang="en-US" altLang="ko-KR" dirty="0"/>
              <a:t>CHATID</a:t>
            </a:r>
            <a:r>
              <a:rPr lang="ko-KR" altLang="en-US" dirty="0"/>
              <a:t>를 만들고 키로 사용하여 </a:t>
            </a:r>
            <a:r>
              <a:rPr lang="ko-KR" altLang="en-US" dirty="0" err="1"/>
              <a:t>채팅방</a:t>
            </a:r>
            <a:r>
              <a:rPr lang="ko-KR" altLang="en-US" dirty="0"/>
              <a:t> 이름과 가계부</a:t>
            </a:r>
            <a:r>
              <a:rPr lang="en-US" altLang="ko-KR" dirty="0"/>
              <a:t>,</a:t>
            </a:r>
            <a:r>
              <a:rPr lang="ko-KR" altLang="en-US" dirty="0"/>
              <a:t>참여 사용자</a:t>
            </a:r>
            <a:r>
              <a:rPr lang="en-US" altLang="ko-KR" dirty="0"/>
              <a:t>, </a:t>
            </a:r>
            <a:r>
              <a:rPr lang="ko-KR" altLang="en-US" dirty="0"/>
              <a:t>채팅 내용을 저장합니다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443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4.jpeg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4.jpeg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406" y="1600930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0301" y="1600930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234" y="3986037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9129" y="3986037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381186" y="6479943"/>
            <a:ext cx="2134576" cy="244557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D8D7A7C4-C82A-4D21-9AB0-F0C5A1D3EF09}" type="datetime1">
              <a:rPr lang="en-US" altLang="ko-KR" sz="10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3/20/2018</a:t>
            </a:fld>
            <a:endParaRPr lang="ko-KR" sz="10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5593" y="6479943"/>
            <a:ext cx="2896948" cy="244557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0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6157" y="6479943"/>
            <a:ext cx="2134576" cy="244557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ko-KR" sz="10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lang="ko-KR" sz="10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406" y="1600930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0301" y="1600930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234" y="3986037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9129" y="3986037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 lvl="0"/>
              <a:t>2018-03-20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ko-KR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lang="ko-KR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5">
            <a:extLst>
              <a:ext uri="{FF2B5EF4-FFF2-40B4-BE49-F238E27FC236}">
                <a16:creationId xmlns:a16="http://schemas.microsoft.com/office/drawing/2014/main" id="{F35AA2DF-E667-4FC7-9C3A-704ADE6AB4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6256" y="457412"/>
          <a:ext cx="8421309" cy="489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Image" r:id="rId3" imgW="13003175" imgH="7555556" progId="Photoshop.Image.7">
                  <p:embed/>
                </p:oleObj>
              </mc:Choice>
              <mc:Fallback>
                <p:oleObj name="Image" r:id="rId3" imgW="13003175" imgH="7555556" progId="Photoshop.Image.7">
                  <p:embed/>
                  <p:pic>
                    <p:nvPicPr>
                      <p:cNvPr id="4" name="Object 35">
                        <a:extLst>
                          <a:ext uri="{FF2B5EF4-FFF2-40B4-BE49-F238E27FC236}">
                            <a16:creationId xmlns:a16="http://schemas.microsoft.com/office/drawing/2014/main" id="{F35AA2DF-E667-4FC7-9C3A-704ADE6AB4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256" y="457412"/>
                        <a:ext cx="8421309" cy="48933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4">
            <a:extLst>
              <a:ext uri="{FF2B5EF4-FFF2-40B4-BE49-F238E27FC236}">
                <a16:creationId xmlns:a16="http://schemas.microsoft.com/office/drawing/2014/main" id="{21E2879D-35D6-4DD1-9D7E-7B3EDCCC3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374" y="457412"/>
            <a:ext cx="8410190" cy="5946352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pic>
        <p:nvPicPr>
          <p:cNvPr id="6" name="Picture 31" descr="03_icon">
            <a:extLst>
              <a:ext uri="{FF2B5EF4-FFF2-40B4-BE49-F238E27FC236}">
                <a16:creationId xmlns:a16="http://schemas.microsoft.com/office/drawing/2014/main" id="{62F41C87-3209-48C4-9303-427CB6FC8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31" y="4952117"/>
            <a:ext cx="749690" cy="92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32">
            <a:extLst>
              <a:ext uri="{FF2B5EF4-FFF2-40B4-BE49-F238E27FC236}">
                <a16:creationId xmlns:a16="http://schemas.microsoft.com/office/drawing/2014/main" id="{082D2832-9D2F-4082-A37A-BA96DC951E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9689" y="5285647"/>
            <a:ext cx="6734506" cy="47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1"/>
          </a:p>
        </p:txBody>
      </p:sp>
      <p:sp>
        <p:nvSpPr>
          <p:cNvPr id="8" name="Text Box 36">
            <a:extLst>
              <a:ext uri="{FF2B5EF4-FFF2-40B4-BE49-F238E27FC236}">
                <a16:creationId xmlns:a16="http://schemas.microsoft.com/office/drawing/2014/main" id="{8229FF15-01B7-40A4-A2D2-AF4FBEFD2AA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61767" y="1442118"/>
            <a:ext cx="1658213" cy="36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atinLnBrk="0">
              <a:defRPr/>
            </a:pPr>
            <a:r>
              <a:rPr kumimoji="0" lang="en-US" altLang="ko-KR" sz="70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Korea Polytechnic University</a:t>
            </a:r>
            <a:r>
              <a:rPr kumimoji="0" lang="en-US" altLang="ko-KR" sz="1801">
                <a:solidFill>
                  <a:schemeClr val="tx1"/>
                </a:solidFill>
                <a:latin typeface="Arial" charset="0"/>
                <a:ea typeface="굴림" pitchFamily="50" charset="-127"/>
              </a:rPr>
              <a:t> </a:t>
            </a:r>
            <a:endParaRPr kumimoji="0" lang="ko-KR" altLang="en-US" sz="1801">
              <a:solidFill>
                <a:schemeClr val="tx1"/>
              </a:solidFill>
              <a:latin typeface="Arial" charset="0"/>
              <a:ea typeface="굴림" pitchFamily="50" charset="-127"/>
            </a:endParaRPr>
          </a:p>
        </p:txBody>
      </p:sp>
      <p:grpSp>
        <p:nvGrpSpPr>
          <p:cNvPr id="9" name="Group 37">
            <a:extLst>
              <a:ext uri="{FF2B5EF4-FFF2-40B4-BE49-F238E27FC236}">
                <a16:creationId xmlns:a16="http://schemas.microsoft.com/office/drawing/2014/main" id="{0B2D285F-F76A-488E-A979-53CF6505098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436546" y="692470"/>
            <a:ext cx="1105476" cy="876706"/>
            <a:chOff x="385" y="935"/>
            <a:chExt cx="1089" cy="908"/>
          </a:xfrm>
        </p:grpSpPr>
        <p:grpSp>
          <p:nvGrpSpPr>
            <p:cNvPr id="10" name="Group 38">
              <a:extLst>
                <a:ext uri="{FF2B5EF4-FFF2-40B4-BE49-F238E27FC236}">
                  <a16:creationId xmlns:a16="http://schemas.microsoft.com/office/drawing/2014/main" id="{6E5D7B56-6DFC-4419-BAC0-51EA154D075A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385" y="935"/>
              <a:ext cx="545" cy="908"/>
              <a:chOff x="385" y="935"/>
              <a:chExt cx="545" cy="908"/>
            </a:xfrm>
          </p:grpSpPr>
          <p:sp>
            <p:nvSpPr>
              <p:cNvPr id="15" name="Rectangle 39">
                <a:extLst>
                  <a:ext uri="{FF2B5EF4-FFF2-40B4-BE49-F238E27FC236}">
                    <a16:creationId xmlns:a16="http://schemas.microsoft.com/office/drawing/2014/main" id="{70EEB6B2-383C-49EC-B8EA-FFEE5125C1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85" y="1118"/>
                <a:ext cx="182" cy="36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6" name="Rectangle 40">
                <a:extLst>
                  <a:ext uri="{FF2B5EF4-FFF2-40B4-BE49-F238E27FC236}">
                    <a16:creationId xmlns:a16="http://schemas.microsoft.com/office/drawing/2014/main" id="{C475935B-D290-406C-B8EC-0BED1552018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67" y="1299"/>
                <a:ext cx="363" cy="181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7" name="Rectangle 41">
                <a:extLst>
                  <a:ext uri="{FF2B5EF4-FFF2-40B4-BE49-F238E27FC236}">
                    <a16:creationId xmlns:a16="http://schemas.microsoft.com/office/drawing/2014/main" id="{3057E49B-354F-4245-9665-43035B7037E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85" y="1479"/>
                <a:ext cx="182" cy="364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8" name="Rectangle 42">
                <a:extLst>
                  <a:ext uri="{FF2B5EF4-FFF2-40B4-BE49-F238E27FC236}">
                    <a16:creationId xmlns:a16="http://schemas.microsoft.com/office/drawing/2014/main" id="{1596009F-19E2-4953-A2F1-190298FB803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48" y="935"/>
                <a:ext cx="182" cy="364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9" name="Rectangle 43">
                <a:extLst>
                  <a:ext uri="{FF2B5EF4-FFF2-40B4-BE49-F238E27FC236}">
                    <a16:creationId xmlns:a16="http://schemas.microsoft.com/office/drawing/2014/main" id="{F3E774C2-FEDC-458C-AED3-77A059FAEFE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67" y="935"/>
                <a:ext cx="182" cy="183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</p:grpSp>
        <p:grpSp>
          <p:nvGrpSpPr>
            <p:cNvPr id="11" name="Group 44">
              <a:extLst>
                <a:ext uri="{FF2B5EF4-FFF2-40B4-BE49-F238E27FC236}">
                  <a16:creationId xmlns:a16="http://schemas.microsoft.com/office/drawing/2014/main" id="{9431C99D-8129-4C1D-AA16-C9A8BDEAA55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930" y="1479"/>
              <a:ext cx="544" cy="362"/>
              <a:chOff x="930" y="1479"/>
              <a:chExt cx="544" cy="362"/>
            </a:xfrm>
          </p:grpSpPr>
          <p:sp>
            <p:nvSpPr>
              <p:cNvPr id="12" name="Rectangle 45">
                <a:extLst>
                  <a:ext uri="{FF2B5EF4-FFF2-40B4-BE49-F238E27FC236}">
                    <a16:creationId xmlns:a16="http://schemas.microsoft.com/office/drawing/2014/main" id="{C0F5B6A7-2D71-4DE8-BD9E-2173CBA388C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30" y="1479"/>
                <a:ext cx="181" cy="362"/>
              </a:xfrm>
              <a:prstGeom prst="rect">
                <a:avLst/>
              </a:prstGeom>
              <a:solidFill>
                <a:srgbClr val="0066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3" name="Rectangle 46">
                <a:extLst>
                  <a:ext uri="{FF2B5EF4-FFF2-40B4-BE49-F238E27FC236}">
                    <a16:creationId xmlns:a16="http://schemas.microsoft.com/office/drawing/2014/main" id="{E7AF517F-5E26-48AB-9635-5DE1D9168FE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93" y="1479"/>
                <a:ext cx="181" cy="362"/>
              </a:xfrm>
              <a:prstGeom prst="rect">
                <a:avLst/>
              </a:prstGeom>
              <a:solidFill>
                <a:srgbClr val="0066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4" name="Rectangle 47">
                <a:extLst>
                  <a:ext uri="{FF2B5EF4-FFF2-40B4-BE49-F238E27FC236}">
                    <a16:creationId xmlns:a16="http://schemas.microsoft.com/office/drawing/2014/main" id="{E55A66F5-36E8-443B-8CBD-E4C2B57BE2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11" y="1660"/>
                <a:ext cx="181" cy="181"/>
              </a:xfrm>
              <a:prstGeom prst="rect">
                <a:avLst/>
              </a:prstGeom>
              <a:solidFill>
                <a:srgbClr val="0066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</p:grp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3430" y="4761529"/>
            <a:ext cx="5794217" cy="38117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9670" y="5361881"/>
            <a:ext cx="5794217" cy="304941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401">
                <a:solidFill>
                  <a:srgbClr val="000000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39C224B9-222A-4689-B1CC-09582B8E8B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381199" y="6479999"/>
            <a:ext cx="2134711" cy="24458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latinLnBrk="0">
              <a:defRPr kumimoji="0" sz="1001">
                <a:solidFill>
                  <a:srgbClr val="000000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4A072376-1936-41AC-A61C-A48E159A8E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3125828" y="6479999"/>
            <a:ext cx="2897108" cy="24458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0">
              <a:defRPr kumimoji="0" sz="1001">
                <a:solidFill>
                  <a:srgbClr val="000000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A430FAC4-8F70-469F-BB22-4461867183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gray">
          <a:xfrm>
            <a:off x="6556614" y="6479999"/>
            <a:ext cx="2134711" cy="24458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0">
              <a:defRPr kumimoji="0" sz="10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fld id="{8C590043-247B-4326-9FDE-9711C2B25C2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94873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3">
            <a:extLst>
              <a:ext uri="{FF2B5EF4-FFF2-40B4-BE49-F238E27FC236}">
                <a16:creationId xmlns:a16="http://schemas.microsoft.com/office/drawing/2014/main" id="{61394C65-364C-467E-BB85-18F6E4427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19" y="590823"/>
            <a:ext cx="8691325" cy="5946352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sp>
        <p:nvSpPr>
          <p:cNvPr id="5" name="Rectangle 75">
            <a:extLst>
              <a:ext uri="{FF2B5EF4-FFF2-40B4-BE49-F238E27FC236}">
                <a16:creationId xmlns:a16="http://schemas.microsoft.com/office/drawing/2014/main" id="{37392D85-D2AD-461A-900B-8DF37A8DE04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447020" y="405000"/>
            <a:ext cx="289075" cy="43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graphicFrame>
        <p:nvGraphicFramePr>
          <p:cNvPr id="6" name="Object 73">
            <a:extLst>
              <a:ext uri="{FF2B5EF4-FFF2-40B4-BE49-F238E27FC236}">
                <a16:creationId xmlns:a16="http://schemas.microsoft.com/office/drawing/2014/main" id="{6A29EC1C-1496-4030-8BC9-796E5C4173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7779" y="3721236"/>
          <a:ext cx="3125827" cy="27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Image" r:id="rId3" imgW="6361905" imgH="5663492" progId="Photoshop.Image.7">
                  <p:embed/>
                </p:oleObj>
              </mc:Choice>
              <mc:Fallback>
                <p:oleObj name="Image" r:id="rId3" imgW="6361905" imgH="5663492" progId="Photoshop.Image.7">
                  <p:embed/>
                  <p:pic>
                    <p:nvPicPr>
                      <p:cNvPr id="6" name="Object 73">
                        <a:extLst>
                          <a:ext uri="{FF2B5EF4-FFF2-40B4-BE49-F238E27FC236}">
                            <a16:creationId xmlns:a16="http://schemas.microsoft.com/office/drawing/2014/main" id="{6A29EC1C-1496-4030-8BC9-796E5C4173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779" y="3721236"/>
                        <a:ext cx="3125827" cy="27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58" descr="03_back_b">
            <a:extLst>
              <a:ext uri="{FF2B5EF4-FFF2-40B4-BE49-F238E27FC236}">
                <a16:creationId xmlns:a16="http://schemas.microsoft.com/office/drawing/2014/main" id="{9A8DB8FB-5A62-4101-B49A-275701576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067" y="609883"/>
            <a:ext cx="2631857" cy="2544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4">
            <a:extLst>
              <a:ext uri="{FF2B5EF4-FFF2-40B4-BE49-F238E27FC236}">
                <a16:creationId xmlns:a16="http://schemas.microsoft.com/office/drawing/2014/main" id="{F9192329-853E-43D9-8555-F378E282FA97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9918" y="190588"/>
            <a:ext cx="5565497" cy="108635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pic>
        <p:nvPicPr>
          <p:cNvPr id="9" name="Picture 59" descr="03_icon">
            <a:extLst>
              <a:ext uri="{FF2B5EF4-FFF2-40B4-BE49-F238E27FC236}">
                <a16:creationId xmlns:a16="http://schemas.microsoft.com/office/drawing/2014/main" id="{92829CD5-A34D-42D0-B149-92B22A871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932" y="166765"/>
            <a:ext cx="749690" cy="92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11" descr="학과name.jpg">
            <a:extLst>
              <a:ext uri="{FF2B5EF4-FFF2-40B4-BE49-F238E27FC236}">
                <a16:creationId xmlns:a16="http://schemas.microsoft.com/office/drawing/2014/main" id="{6C1C0B50-20A6-41AE-9BF4-9FDA687FFA0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250" y="6289411"/>
            <a:ext cx="2387255" cy="411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294" y="1429398"/>
            <a:ext cx="8233887" cy="4718647"/>
          </a:xfrm>
        </p:spPr>
        <p:txBody>
          <a:bodyPr/>
          <a:lstStyle>
            <a:lvl1pPr>
              <a:buClr>
                <a:srgbClr val="CC6600"/>
              </a:buClr>
              <a:defRPr sz="240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buClr>
                <a:srgbClr val="CC6600"/>
              </a:buClr>
              <a:buFont typeface="Wingdings" pitchFamily="2" charset="2"/>
              <a:buChar char="Ø"/>
              <a:defRPr sz="2001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buClr>
                <a:srgbClr val="CC6600"/>
              </a:buClr>
              <a:buFont typeface="Wingdings" pitchFamily="2" charset="2"/>
              <a:buChar char="ü"/>
              <a:defRPr sz="1801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1601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buFont typeface="Arial" pitchFamily="34" charset="0"/>
              <a:buChar char="•"/>
              <a:defRPr sz="1601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AE0F0CC4-A352-4D38-A504-1A21880CE0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gray">
          <a:xfrm>
            <a:off x="6807569" y="260471"/>
            <a:ext cx="2134711" cy="24458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0">
              <a:defRPr kumimoji="0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fld id="{A7FC3F09-E909-459B-8776-81BB29A6A829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86348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689" y="4408941"/>
            <a:ext cx="7776449" cy="1362706"/>
          </a:xfrm>
        </p:spPr>
        <p:txBody>
          <a:bodyPr anchor="t"/>
          <a:lstStyle>
            <a:lvl1pPr algn="l">
              <a:defRPr sz="4002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689" y="2908059"/>
            <a:ext cx="7776449" cy="1500882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429" indent="0">
              <a:buNone/>
              <a:defRPr sz="1801"/>
            </a:lvl2pPr>
            <a:lvl3pPr marL="914857" indent="0">
              <a:buNone/>
              <a:defRPr sz="1601"/>
            </a:lvl3pPr>
            <a:lvl4pPr marL="1372286" indent="0">
              <a:buNone/>
              <a:defRPr sz="1401"/>
            </a:lvl4pPr>
            <a:lvl5pPr marL="1829714" indent="0">
              <a:buNone/>
              <a:defRPr sz="1401"/>
            </a:lvl5pPr>
            <a:lvl6pPr marL="2287143" indent="0">
              <a:buNone/>
              <a:defRPr sz="1401"/>
            </a:lvl6pPr>
            <a:lvl7pPr marL="2744572" indent="0">
              <a:buNone/>
              <a:defRPr sz="1401"/>
            </a:lvl7pPr>
            <a:lvl8pPr marL="3202000" indent="0">
              <a:buNone/>
              <a:defRPr sz="1401"/>
            </a:lvl8pPr>
            <a:lvl9pPr marL="3659429" indent="0">
              <a:buNone/>
              <a:defRPr sz="14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488339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438" y="1448471"/>
            <a:ext cx="4040704" cy="4718647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0621" y="1448471"/>
            <a:ext cx="4040704" cy="4718647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810360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438" y="274765"/>
            <a:ext cx="8233887" cy="1143529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438" y="1535824"/>
            <a:ext cx="4042292" cy="640058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29" indent="0">
              <a:buNone/>
              <a:defRPr sz="2001" b="1"/>
            </a:lvl2pPr>
            <a:lvl3pPr marL="914857" indent="0">
              <a:buNone/>
              <a:defRPr sz="1801" b="1"/>
            </a:lvl3pPr>
            <a:lvl4pPr marL="1372286" indent="0">
              <a:buNone/>
              <a:defRPr sz="1601" b="1"/>
            </a:lvl4pPr>
            <a:lvl5pPr marL="1829714" indent="0">
              <a:buNone/>
              <a:defRPr sz="1601" b="1"/>
            </a:lvl5pPr>
            <a:lvl6pPr marL="2287143" indent="0">
              <a:buNone/>
              <a:defRPr sz="1601" b="1"/>
            </a:lvl6pPr>
            <a:lvl7pPr marL="2744572" indent="0">
              <a:buNone/>
              <a:defRPr sz="1601" b="1"/>
            </a:lvl7pPr>
            <a:lvl8pPr marL="3202000" indent="0">
              <a:buNone/>
              <a:defRPr sz="1601" b="1"/>
            </a:lvl8pPr>
            <a:lvl9pPr marL="3659429" indent="0">
              <a:buNone/>
              <a:defRPr sz="1601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438" y="2175882"/>
            <a:ext cx="4042292" cy="3953117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7445" y="1535824"/>
            <a:ext cx="4043880" cy="640058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29" indent="0">
              <a:buNone/>
              <a:defRPr sz="2001" b="1"/>
            </a:lvl2pPr>
            <a:lvl3pPr marL="914857" indent="0">
              <a:buNone/>
              <a:defRPr sz="1801" b="1"/>
            </a:lvl3pPr>
            <a:lvl4pPr marL="1372286" indent="0">
              <a:buNone/>
              <a:defRPr sz="1601" b="1"/>
            </a:lvl4pPr>
            <a:lvl5pPr marL="1829714" indent="0">
              <a:buNone/>
              <a:defRPr sz="1601" b="1"/>
            </a:lvl5pPr>
            <a:lvl6pPr marL="2287143" indent="0">
              <a:buNone/>
              <a:defRPr sz="1601" b="1"/>
            </a:lvl6pPr>
            <a:lvl7pPr marL="2744572" indent="0">
              <a:buNone/>
              <a:defRPr sz="1601" b="1"/>
            </a:lvl7pPr>
            <a:lvl8pPr marL="3202000" indent="0">
              <a:buNone/>
              <a:defRPr sz="1601" b="1"/>
            </a:lvl8pPr>
            <a:lvl9pPr marL="3659429" indent="0">
              <a:buNone/>
              <a:defRPr sz="1601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445" y="2175882"/>
            <a:ext cx="4043880" cy="3953117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930392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181602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9677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439" y="273176"/>
            <a:ext cx="3009880" cy="1162588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6912" y="273177"/>
            <a:ext cx="5114413" cy="5855823"/>
          </a:xfrm>
        </p:spPr>
        <p:txBody>
          <a:bodyPr/>
          <a:lstStyle>
            <a:lvl1pPr>
              <a:defRPr sz="3202"/>
            </a:lvl1pPr>
            <a:lvl2pPr>
              <a:defRPr sz="2801"/>
            </a:lvl2pPr>
            <a:lvl3pPr>
              <a:defRPr sz="2401"/>
            </a:lvl3pPr>
            <a:lvl4pPr>
              <a:defRPr sz="2001"/>
            </a:lvl4pPr>
            <a:lvl5pPr>
              <a:defRPr sz="2001"/>
            </a:lvl5pPr>
            <a:lvl6pPr>
              <a:defRPr sz="2001"/>
            </a:lvl6pPr>
            <a:lvl7pPr>
              <a:defRPr sz="2001"/>
            </a:lvl7pPr>
            <a:lvl8pPr>
              <a:defRPr sz="2001"/>
            </a:lvl8pPr>
            <a:lvl9pPr>
              <a:defRPr sz="20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439" y="1435765"/>
            <a:ext cx="3009880" cy="4693235"/>
          </a:xfrm>
        </p:spPr>
        <p:txBody>
          <a:bodyPr/>
          <a:lstStyle>
            <a:lvl1pPr marL="0" indent="0">
              <a:buNone/>
              <a:defRPr sz="1401"/>
            </a:lvl1pPr>
            <a:lvl2pPr marL="457429" indent="0">
              <a:buNone/>
              <a:defRPr sz="1201"/>
            </a:lvl2pPr>
            <a:lvl3pPr marL="914857" indent="0">
              <a:buNone/>
              <a:defRPr sz="1001"/>
            </a:lvl3pPr>
            <a:lvl4pPr marL="1372286" indent="0">
              <a:buNone/>
              <a:defRPr sz="900"/>
            </a:lvl4pPr>
            <a:lvl5pPr marL="1829714" indent="0">
              <a:buNone/>
              <a:defRPr sz="900"/>
            </a:lvl5pPr>
            <a:lvl6pPr marL="2287143" indent="0">
              <a:buNone/>
              <a:defRPr sz="900"/>
            </a:lvl6pPr>
            <a:lvl7pPr marL="2744572" indent="0">
              <a:buNone/>
              <a:defRPr sz="900"/>
            </a:lvl7pPr>
            <a:lvl8pPr marL="3202000" indent="0">
              <a:buNone/>
              <a:defRPr sz="900"/>
            </a:lvl8pPr>
            <a:lvl9pPr marL="365942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97001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3221" y="4802823"/>
            <a:ext cx="5489258" cy="567000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3221" y="613059"/>
            <a:ext cx="5489258" cy="4116705"/>
          </a:xfrm>
        </p:spPr>
        <p:txBody>
          <a:bodyPr/>
          <a:lstStyle>
            <a:lvl1pPr marL="0" indent="0">
              <a:buNone/>
              <a:defRPr sz="3202"/>
            </a:lvl1pPr>
            <a:lvl2pPr marL="457429" indent="0">
              <a:buNone/>
              <a:defRPr sz="2801"/>
            </a:lvl2pPr>
            <a:lvl3pPr marL="914857" indent="0">
              <a:buNone/>
              <a:defRPr sz="2401"/>
            </a:lvl3pPr>
            <a:lvl4pPr marL="1372286" indent="0">
              <a:buNone/>
              <a:defRPr sz="2001"/>
            </a:lvl4pPr>
            <a:lvl5pPr marL="1829714" indent="0">
              <a:buNone/>
              <a:defRPr sz="2001"/>
            </a:lvl5pPr>
            <a:lvl6pPr marL="2287143" indent="0">
              <a:buNone/>
              <a:defRPr sz="2001"/>
            </a:lvl6pPr>
            <a:lvl7pPr marL="2744572" indent="0">
              <a:buNone/>
              <a:defRPr sz="2001"/>
            </a:lvl7pPr>
            <a:lvl8pPr marL="3202000" indent="0">
              <a:buNone/>
              <a:defRPr sz="2001"/>
            </a:lvl8pPr>
            <a:lvl9pPr marL="3659429" indent="0">
              <a:buNone/>
              <a:defRPr sz="2001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3221" y="5369823"/>
            <a:ext cx="5489258" cy="805235"/>
          </a:xfrm>
        </p:spPr>
        <p:txBody>
          <a:bodyPr/>
          <a:lstStyle>
            <a:lvl1pPr marL="0" indent="0">
              <a:buNone/>
              <a:defRPr sz="1401"/>
            </a:lvl1pPr>
            <a:lvl2pPr marL="457429" indent="0">
              <a:buNone/>
              <a:defRPr sz="1201"/>
            </a:lvl2pPr>
            <a:lvl3pPr marL="914857" indent="0">
              <a:buNone/>
              <a:defRPr sz="1001"/>
            </a:lvl3pPr>
            <a:lvl4pPr marL="1372286" indent="0">
              <a:buNone/>
              <a:defRPr sz="900"/>
            </a:lvl4pPr>
            <a:lvl5pPr marL="1829714" indent="0">
              <a:buNone/>
              <a:defRPr sz="900"/>
            </a:lvl5pPr>
            <a:lvl6pPr marL="2287143" indent="0">
              <a:buNone/>
              <a:defRPr sz="900"/>
            </a:lvl6pPr>
            <a:lvl7pPr marL="2744572" indent="0">
              <a:buNone/>
              <a:defRPr sz="900"/>
            </a:lvl7pPr>
            <a:lvl8pPr marL="3202000" indent="0">
              <a:buNone/>
              <a:defRPr sz="900"/>
            </a:lvl8pPr>
            <a:lvl9pPr marL="365942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4276288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496488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32853" y="331942"/>
            <a:ext cx="2058472" cy="58351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438" y="331942"/>
            <a:ext cx="6022936" cy="58351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587680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6157" y="331942"/>
            <a:ext cx="4650621" cy="5638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438" y="1448471"/>
            <a:ext cx="8233887" cy="4718647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85504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5">
            <a:extLst>
              <a:ext uri="{FF2B5EF4-FFF2-40B4-BE49-F238E27FC236}">
                <a16:creationId xmlns:a16="http://schemas.microsoft.com/office/drawing/2014/main" id="{53B1890D-649C-418F-ADA4-DEFFA13DC5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6256" y="457412"/>
          <a:ext cx="8421309" cy="489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name="Image" r:id="rId3" imgW="13003175" imgH="7555556" progId="Photoshop.Image.7">
                  <p:embed/>
                </p:oleObj>
              </mc:Choice>
              <mc:Fallback>
                <p:oleObj name="Image" r:id="rId3" imgW="13003175" imgH="7555556" progId="Photoshop.Image.7">
                  <p:embed/>
                  <p:pic>
                    <p:nvPicPr>
                      <p:cNvPr id="4" name="Object 35">
                        <a:extLst>
                          <a:ext uri="{FF2B5EF4-FFF2-40B4-BE49-F238E27FC236}">
                            <a16:creationId xmlns:a16="http://schemas.microsoft.com/office/drawing/2014/main" id="{53B1890D-649C-418F-ADA4-DEFFA13DC5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256" y="457412"/>
                        <a:ext cx="8421309" cy="48933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4">
            <a:extLst>
              <a:ext uri="{FF2B5EF4-FFF2-40B4-BE49-F238E27FC236}">
                <a16:creationId xmlns:a16="http://schemas.microsoft.com/office/drawing/2014/main" id="{85B7CB89-7E3F-471A-827A-CC9427A2A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374" y="457412"/>
            <a:ext cx="8410190" cy="5946352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pic>
        <p:nvPicPr>
          <p:cNvPr id="6" name="Picture 31" descr="03_icon">
            <a:extLst>
              <a:ext uri="{FF2B5EF4-FFF2-40B4-BE49-F238E27FC236}">
                <a16:creationId xmlns:a16="http://schemas.microsoft.com/office/drawing/2014/main" id="{B676B700-BF59-4464-8D55-2E05FA72C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31" y="4952117"/>
            <a:ext cx="749690" cy="92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32">
            <a:extLst>
              <a:ext uri="{FF2B5EF4-FFF2-40B4-BE49-F238E27FC236}">
                <a16:creationId xmlns:a16="http://schemas.microsoft.com/office/drawing/2014/main" id="{D58B8A01-9CB5-4E92-AD9C-D113C46F30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9689" y="5285647"/>
            <a:ext cx="6734506" cy="47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1"/>
          </a:p>
        </p:txBody>
      </p:sp>
      <p:sp>
        <p:nvSpPr>
          <p:cNvPr id="8" name="Text Box 36">
            <a:extLst>
              <a:ext uri="{FF2B5EF4-FFF2-40B4-BE49-F238E27FC236}">
                <a16:creationId xmlns:a16="http://schemas.microsoft.com/office/drawing/2014/main" id="{B26861E1-BDAD-4527-A8AA-A2283F8B0E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61767" y="1442118"/>
            <a:ext cx="1658213" cy="36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atinLnBrk="0">
              <a:defRPr/>
            </a:pPr>
            <a:r>
              <a:rPr kumimoji="0" lang="en-US" altLang="ko-KR" sz="70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Korea Polytechnic University</a:t>
            </a:r>
            <a:r>
              <a:rPr kumimoji="0" lang="en-US" altLang="ko-KR" sz="1801">
                <a:solidFill>
                  <a:schemeClr val="tx1"/>
                </a:solidFill>
                <a:latin typeface="Arial" charset="0"/>
                <a:ea typeface="굴림" pitchFamily="50" charset="-127"/>
              </a:rPr>
              <a:t> </a:t>
            </a:r>
            <a:endParaRPr kumimoji="0" lang="ko-KR" altLang="en-US" sz="1801">
              <a:solidFill>
                <a:schemeClr val="tx1"/>
              </a:solidFill>
              <a:latin typeface="Arial" charset="0"/>
              <a:ea typeface="굴림" pitchFamily="50" charset="-127"/>
            </a:endParaRPr>
          </a:p>
        </p:txBody>
      </p:sp>
      <p:grpSp>
        <p:nvGrpSpPr>
          <p:cNvPr id="9" name="Group 37">
            <a:extLst>
              <a:ext uri="{FF2B5EF4-FFF2-40B4-BE49-F238E27FC236}">
                <a16:creationId xmlns:a16="http://schemas.microsoft.com/office/drawing/2014/main" id="{933C1FD5-3427-4A11-9C6C-8418A24AACA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436546" y="692470"/>
            <a:ext cx="1105476" cy="876706"/>
            <a:chOff x="385" y="935"/>
            <a:chExt cx="1089" cy="908"/>
          </a:xfrm>
        </p:grpSpPr>
        <p:grpSp>
          <p:nvGrpSpPr>
            <p:cNvPr id="10" name="Group 38">
              <a:extLst>
                <a:ext uri="{FF2B5EF4-FFF2-40B4-BE49-F238E27FC236}">
                  <a16:creationId xmlns:a16="http://schemas.microsoft.com/office/drawing/2014/main" id="{909B910D-9FDD-4F1E-B67A-F2E0B265D758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385" y="935"/>
              <a:ext cx="545" cy="908"/>
              <a:chOff x="385" y="935"/>
              <a:chExt cx="545" cy="908"/>
            </a:xfrm>
          </p:grpSpPr>
          <p:sp>
            <p:nvSpPr>
              <p:cNvPr id="15" name="Rectangle 39">
                <a:extLst>
                  <a:ext uri="{FF2B5EF4-FFF2-40B4-BE49-F238E27FC236}">
                    <a16:creationId xmlns:a16="http://schemas.microsoft.com/office/drawing/2014/main" id="{3A0AC9FE-8952-41C1-9F71-F78FE0750E0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85" y="1118"/>
                <a:ext cx="182" cy="36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6" name="Rectangle 40">
                <a:extLst>
                  <a:ext uri="{FF2B5EF4-FFF2-40B4-BE49-F238E27FC236}">
                    <a16:creationId xmlns:a16="http://schemas.microsoft.com/office/drawing/2014/main" id="{FCBD4F8E-D914-409C-BCB9-695B91470BB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67" y="1299"/>
                <a:ext cx="363" cy="181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7" name="Rectangle 41">
                <a:extLst>
                  <a:ext uri="{FF2B5EF4-FFF2-40B4-BE49-F238E27FC236}">
                    <a16:creationId xmlns:a16="http://schemas.microsoft.com/office/drawing/2014/main" id="{F5869D92-09ED-47EE-8789-990F2EB4C25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85" y="1479"/>
                <a:ext cx="182" cy="364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8" name="Rectangle 42">
                <a:extLst>
                  <a:ext uri="{FF2B5EF4-FFF2-40B4-BE49-F238E27FC236}">
                    <a16:creationId xmlns:a16="http://schemas.microsoft.com/office/drawing/2014/main" id="{EB865340-37F7-428A-83CB-F47F63776BD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48" y="935"/>
                <a:ext cx="182" cy="364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9" name="Rectangle 43">
                <a:extLst>
                  <a:ext uri="{FF2B5EF4-FFF2-40B4-BE49-F238E27FC236}">
                    <a16:creationId xmlns:a16="http://schemas.microsoft.com/office/drawing/2014/main" id="{8CC3CDE5-6962-4D9B-83A2-114F889AF5B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67" y="935"/>
                <a:ext cx="182" cy="183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</p:grpSp>
        <p:grpSp>
          <p:nvGrpSpPr>
            <p:cNvPr id="11" name="Group 44">
              <a:extLst>
                <a:ext uri="{FF2B5EF4-FFF2-40B4-BE49-F238E27FC236}">
                  <a16:creationId xmlns:a16="http://schemas.microsoft.com/office/drawing/2014/main" id="{189963BF-A219-4DD7-B667-B1FC289E0BD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930" y="1479"/>
              <a:ext cx="544" cy="362"/>
              <a:chOff x="930" y="1479"/>
              <a:chExt cx="544" cy="362"/>
            </a:xfrm>
          </p:grpSpPr>
          <p:sp>
            <p:nvSpPr>
              <p:cNvPr id="12" name="Rectangle 45">
                <a:extLst>
                  <a:ext uri="{FF2B5EF4-FFF2-40B4-BE49-F238E27FC236}">
                    <a16:creationId xmlns:a16="http://schemas.microsoft.com/office/drawing/2014/main" id="{09B467CE-2FF6-48FD-946F-1074AA57C3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30" y="1479"/>
                <a:ext cx="181" cy="362"/>
              </a:xfrm>
              <a:prstGeom prst="rect">
                <a:avLst/>
              </a:prstGeom>
              <a:solidFill>
                <a:srgbClr val="0066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3" name="Rectangle 46">
                <a:extLst>
                  <a:ext uri="{FF2B5EF4-FFF2-40B4-BE49-F238E27FC236}">
                    <a16:creationId xmlns:a16="http://schemas.microsoft.com/office/drawing/2014/main" id="{E160DA73-4620-4D82-AC72-C8CA039507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93" y="1479"/>
                <a:ext cx="181" cy="362"/>
              </a:xfrm>
              <a:prstGeom prst="rect">
                <a:avLst/>
              </a:prstGeom>
              <a:solidFill>
                <a:srgbClr val="0066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4" name="Rectangle 47">
                <a:extLst>
                  <a:ext uri="{FF2B5EF4-FFF2-40B4-BE49-F238E27FC236}">
                    <a16:creationId xmlns:a16="http://schemas.microsoft.com/office/drawing/2014/main" id="{66CA16FC-9756-48E2-8676-E709BEB0F6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11" y="1660"/>
                <a:ext cx="181" cy="181"/>
              </a:xfrm>
              <a:prstGeom prst="rect">
                <a:avLst/>
              </a:prstGeom>
              <a:solidFill>
                <a:srgbClr val="0066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</p:grp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3430" y="4761529"/>
            <a:ext cx="5794217" cy="38117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9670" y="5361881"/>
            <a:ext cx="5794217" cy="304941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401">
                <a:solidFill>
                  <a:srgbClr val="000000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5BCD3CF-DADF-487F-8593-64966267AB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381199" y="6479999"/>
            <a:ext cx="2134711" cy="24458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latinLnBrk="0">
              <a:defRPr kumimoji="0" sz="1001">
                <a:solidFill>
                  <a:srgbClr val="000000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CB64B105-182D-4F1E-9B52-8165C3A18F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3125828" y="6479999"/>
            <a:ext cx="2897108" cy="24458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0">
              <a:defRPr kumimoji="0" sz="1001">
                <a:solidFill>
                  <a:srgbClr val="000000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CE7D03F7-E32E-405F-BEF4-DC20B8D071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gray">
          <a:xfrm>
            <a:off x="6556614" y="6479999"/>
            <a:ext cx="2134711" cy="24458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0">
              <a:defRPr kumimoji="0" sz="10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fld id="{55A4FB3D-9D8E-408A-953C-85A384ADC64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13333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3">
            <a:extLst>
              <a:ext uri="{FF2B5EF4-FFF2-40B4-BE49-F238E27FC236}">
                <a16:creationId xmlns:a16="http://schemas.microsoft.com/office/drawing/2014/main" id="{934DC174-1F6B-44B2-B7D6-23A25A10C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19" y="590823"/>
            <a:ext cx="8691325" cy="5946352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sp>
        <p:nvSpPr>
          <p:cNvPr id="5" name="Rectangle 75">
            <a:extLst>
              <a:ext uri="{FF2B5EF4-FFF2-40B4-BE49-F238E27FC236}">
                <a16:creationId xmlns:a16="http://schemas.microsoft.com/office/drawing/2014/main" id="{0A14A2BC-87F2-44E4-89E0-7FC77B2DC34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447020" y="405000"/>
            <a:ext cx="289075" cy="43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graphicFrame>
        <p:nvGraphicFramePr>
          <p:cNvPr id="6" name="Object 73">
            <a:extLst>
              <a:ext uri="{FF2B5EF4-FFF2-40B4-BE49-F238E27FC236}">
                <a16:creationId xmlns:a16="http://schemas.microsoft.com/office/drawing/2014/main" id="{CA6B9DDF-CF04-4BA5-A4A9-4761D2E7DD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7779" y="3721236"/>
          <a:ext cx="3125827" cy="27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0" name="Image" r:id="rId3" imgW="6361905" imgH="5663492" progId="Photoshop.Image.7">
                  <p:embed/>
                </p:oleObj>
              </mc:Choice>
              <mc:Fallback>
                <p:oleObj name="Image" r:id="rId3" imgW="6361905" imgH="5663492" progId="Photoshop.Image.7">
                  <p:embed/>
                  <p:pic>
                    <p:nvPicPr>
                      <p:cNvPr id="6" name="Object 73">
                        <a:extLst>
                          <a:ext uri="{FF2B5EF4-FFF2-40B4-BE49-F238E27FC236}">
                            <a16:creationId xmlns:a16="http://schemas.microsoft.com/office/drawing/2014/main" id="{CA6B9DDF-CF04-4BA5-A4A9-4761D2E7DD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779" y="3721236"/>
                        <a:ext cx="3125827" cy="27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58" descr="03_back_b">
            <a:extLst>
              <a:ext uri="{FF2B5EF4-FFF2-40B4-BE49-F238E27FC236}">
                <a16:creationId xmlns:a16="http://schemas.microsoft.com/office/drawing/2014/main" id="{1D26A6AC-C5E8-41B8-AB01-4B4547909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067" y="609883"/>
            <a:ext cx="2631857" cy="2544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4">
            <a:extLst>
              <a:ext uri="{FF2B5EF4-FFF2-40B4-BE49-F238E27FC236}">
                <a16:creationId xmlns:a16="http://schemas.microsoft.com/office/drawing/2014/main" id="{B6307355-E972-4CCB-8FE2-D24B32E2ACA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9918" y="190588"/>
            <a:ext cx="5565497" cy="108635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pic>
        <p:nvPicPr>
          <p:cNvPr id="9" name="Picture 59" descr="03_icon">
            <a:extLst>
              <a:ext uri="{FF2B5EF4-FFF2-40B4-BE49-F238E27FC236}">
                <a16:creationId xmlns:a16="http://schemas.microsoft.com/office/drawing/2014/main" id="{6FEF8926-2B52-4D1E-A1F9-EEBEBC3A7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932" y="166765"/>
            <a:ext cx="749690" cy="92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11" descr="학과name.jpg">
            <a:extLst>
              <a:ext uri="{FF2B5EF4-FFF2-40B4-BE49-F238E27FC236}">
                <a16:creationId xmlns:a16="http://schemas.microsoft.com/office/drawing/2014/main" id="{11CC43DD-4456-4D4B-BBA5-A3EB3923F33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250" y="6289411"/>
            <a:ext cx="2387255" cy="411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294" y="1429398"/>
            <a:ext cx="8233887" cy="4718647"/>
          </a:xfrm>
        </p:spPr>
        <p:txBody>
          <a:bodyPr/>
          <a:lstStyle>
            <a:lvl1pPr>
              <a:buClr>
                <a:srgbClr val="CC6600"/>
              </a:buClr>
              <a:defRPr sz="240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buClr>
                <a:srgbClr val="CC6600"/>
              </a:buClr>
              <a:buFont typeface="Wingdings" pitchFamily="2" charset="2"/>
              <a:buChar char="Ø"/>
              <a:defRPr sz="2001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buClr>
                <a:srgbClr val="CC6600"/>
              </a:buClr>
              <a:buFont typeface="Wingdings" pitchFamily="2" charset="2"/>
              <a:buChar char="ü"/>
              <a:defRPr sz="1801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1601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buFont typeface="Arial" pitchFamily="34" charset="0"/>
              <a:buChar char="•"/>
              <a:defRPr sz="1601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D66C49E-DD7C-4BFE-BBFF-FEAC3EE4707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gray">
          <a:xfrm>
            <a:off x="6807569" y="260471"/>
            <a:ext cx="2134711" cy="24458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0">
              <a:defRPr kumimoji="0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fld id="{69142F72-1850-467C-BA59-C8C4ED89F51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43425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689" y="4408941"/>
            <a:ext cx="7776449" cy="1362706"/>
          </a:xfrm>
        </p:spPr>
        <p:txBody>
          <a:bodyPr anchor="t"/>
          <a:lstStyle>
            <a:lvl1pPr algn="l">
              <a:defRPr sz="4002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689" y="2908059"/>
            <a:ext cx="7776449" cy="1500882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429" indent="0">
              <a:buNone/>
              <a:defRPr sz="1801"/>
            </a:lvl2pPr>
            <a:lvl3pPr marL="914857" indent="0">
              <a:buNone/>
              <a:defRPr sz="1601"/>
            </a:lvl3pPr>
            <a:lvl4pPr marL="1372286" indent="0">
              <a:buNone/>
              <a:defRPr sz="1401"/>
            </a:lvl4pPr>
            <a:lvl5pPr marL="1829714" indent="0">
              <a:buNone/>
              <a:defRPr sz="1401"/>
            </a:lvl5pPr>
            <a:lvl6pPr marL="2287143" indent="0">
              <a:buNone/>
              <a:defRPr sz="1401"/>
            </a:lvl6pPr>
            <a:lvl7pPr marL="2744572" indent="0">
              <a:buNone/>
              <a:defRPr sz="1401"/>
            </a:lvl7pPr>
            <a:lvl8pPr marL="3202000" indent="0">
              <a:buNone/>
              <a:defRPr sz="1401"/>
            </a:lvl8pPr>
            <a:lvl9pPr marL="3659429" indent="0">
              <a:buNone/>
              <a:defRPr sz="14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8196402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438" y="1448471"/>
            <a:ext cx="4040704" cy="4718647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0621" y="1448471"/>
            <a:ext cx="4040704" cy="4718647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585613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438" y="274765"/>
            <a:ext cx="8233887" cy="1143529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438" y="1535824"/>
            <a:ext cx="4042292" cy="640058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29" indent="0">
              <a:buNone/>
              <a:defRPr sz="2001" b="1"/>
            </a:lvl2pPr>
            <a:lvl3pPr marL="914857" indent="0">
              <a:buNone/>
              <a:defRPr sz="1801" b="1"/>
            </a:lvl3pPr>
            <a:lvl4pPr marL="1372286" indent="0">
              <a:buNone/>
              <a:defRPr sz="1601" b="1"/>
            </a:lvl4pPr>
            <a:lvl5pPr marL="1829714" indent="0">
              <a:buNone/>
              <a:defRPr sz="1601" b="1"/>
            </a:lvl5pPr>
            <a:lvl6pPr marL="2287143" indent="0">
              <a:buNone/>
              <a:defRPr sz="1601" b="1"/>
            </a:lvl6pPr>
            <a:lvl7pPr marL="2744572" indent="0">
              <a:buNone/>
              <a:defRPr sz="1601" b="1"/>
            </a:lvl7pPr>
            <a:lvl8pPr marL="3202000" indent="0">
              <a:buNone/>
              <a:defRPr sz="1601" b="1"/>
            </a:lvl8pPr>
            <a:lvl9pPr marL="3659429" indent="0">
              <a:buNone/>
              <a:defRPr sz="1601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438" y="2175882"/>
            <a:ext cx="4042292" cy="3953117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7445" y="1535824"/>
            <a:ext cx="4043880" cy="640058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29" indent="0">
              <a:buNone/>
              <a:defRPr sz="2001" b="1"/>
            </a:lvl2pPr>
            <a:lvl3pPr marL="914857" indent="0">
              <a:buNone/>
              <a:defRPr sz="1801" b="1"/>
            </a:lvl3pPr>
            <a:lvl4pPr marL="1372286" indent="0">
              <a:buNone/>
              <a:defRPr sz="1601" b="1"/>
            </a:lvl4pPr>
            <a:lvl5pPr marL="1829714" indent="0">
              <a:buNone/>
              <a:defRPr sz="1601" b="1"/>
            </a:lvl5pPr>
            <a:lvl6pPr marL="2287143" indent="0">
              <a:buNone/>
              <a:defRPr sz="1601" b="1"/>
            </a:lvl6pPr>
            <a:lvl7pPr marL="2744572" indent="0">
              <a:buNone/>
              <a:defRPr sz="1601" b="1"/>
            </a:lvl7pPr>
            <a:lvl8pPr marL="3202000" indent="0">
              <a:buNone/>
              <a:defRPr sz="1601" b="1"/>
            </a:lvl8pPr>
            <a:lvl9pPr marL="3659429" indent="0">
              <a:buNone/>
              <a:defRPr sz="1601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445" y="2175882"/>
            <a:ext cx="4043880" cy="3953117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780286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959289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4059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439" y="273176"/>
            <a:ext cx="3009880" cy="1162588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6912" y="273177"/>
            <a:ext cx="5114413" cy="5855823"/>
          </a:xfrm>
        </p:spPr>
        <p:txBody>
          <a:bodyPr/>
          <a:lstStyle>
            <a:lvl1pPr>
              <a:defRPr sz="3202"/>
            </a:lvl1pPr>
            <a:lvl2pPr>
              <a:defRPr sz="2801"/>
            </a:lvl2pPr>
            <a:lvl3pPr>
              <a:defRPr sz="2401"/>
            </a:lvl3pPr>
            <a:lvl4pPr>
              <a:defRPr sz="2001"/>
            </a:lvl4pPr>
            <a:lvl5pPr>
              <a:defRPr sz="2001"/>
            </a:lvl5pPr>
            <a:lvl6pPr>
              <a:defRPr sz="2001"/>
            </a:lvl6pPr>
            <a:lvl7pPr>
              <a:defRPr sz="2001"/>
            </a:lvl7pPr>
            <a:lvl8pPr>
              <a:defRPr sz="2001"/>
            </a:lvl8pPr>
            <a:lvl9pPr>
              <a:defRPr sz="20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439" y="1435765"/>
            <a:ext cx="3009880" cy="4693235"/>
          </a:xfrm>
        </p:spPr>
        <p:txBody>
          <a:bodyPr/>
          <a:lstStyle>
            <a:lvl1pPr marL="0" indent="0">
              <a:buNone/>
              <a:defRPr sz="1401"/>
            </a:lvl1pPr>
            <a:lvl2pPr marL="457429" indent="0">
              <a:buNone/>
              <a:defRPr sz="1201"/>
            </a:lvl2pPr>
            <a:lvl3pPr marL="914857" indent="0">
              <a:buNone/>
              <a:defRPr sz="1001"/>
            </a:lvl3pPr>
            <a:lvl4pPr marL="1372286" indent="0">
              <a:buNone/>
              <a:defRPr sz="900"/>
            </a:lvl4pPr>
            <a:lvl5pPr marL="1829714" indent="0">
              <a:buNone/>
              <a:defRPr sz="900"/>
            </a:lvl5pPr>
            <a:lvl6pPr marL="2287143" indent="0">
              <a:buNone/>
              <a:defRPr sz="900"/>
            </a:lvl6pPr>
            <a:lvl7pPr marL="2744572" indent="0">
              <a:buNone/>
              <a:defRPr sz="900"/>
            </a:lvl7pPr>
            <a:lvl8pPr marL="3202000" indent="0">
              <a:buNone/>
              <a:defRPr sz="900"/>
            </a:lvl8pPr>
            <a:lvl9pPr marL="365942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923009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3221" y="4802823"/>
            <a:ext cx="5489258" cy="567000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3221" y="613059"/>
            <a:ext cx="5489258" cy="4116705"/>
          </a:xfrm>
        </p:spPr>
        <p:txBody>
          <a:bodyPr/>
          <a:lstStyle>
            <a:lvl1pPr marL="0" indent="0">
              <a:buNone/>
              <a:defRPr sz="3202"/>
            </a:lvl1pPr>
            <a:lvl2pPr marL="457429" indent="0">
              <a:buNone/>
              <a:defRPr sz="2801"/>
            </a:lvl2pPr>
            <a:lvl3pPr marL="914857" indent="0">
              <a:buNone/>
              <a:defRPr sz="2401"/>
            </a:lvl3pPr>
            <a:lvl4pPr marL="1372286" indent="0">
              <a:buNone/>
              <a:defRPr sz="2001"/>
            </a:lvl4pPr>
            <a:lvl5pPr marL="1829714" indent="0">
              <a:buNone/>
              <a:defRPr sz="2001"/>
            </a:lvl5pPr>
            <a:lvl6pPr marL="2287143" indent="0">
              <a:buNone/>
              <a:defRPr sz="2001"/>
            </a:lvl6pPr>
            <a:lvl7pPr marL="2744572" indent="0">
              <a:buNone/>
              <a:defRPr sz="2001"/>
            </a:lvl7pPr>
            <a:lvl8pPr marL="3202000" indent="0">
              <a:buNone/>
              <a:defRPr sz="2001"/>
            </a:lvl8pPr>
            <a:lvl9pPr marL="3659429" indent="0">
              <a:buNone/>
              <a:defRPr sz="2001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3221" y="5369823"/>
            <a:ext cx="5489258" cy="805235"/>
          </a:xfrm>
        </p:spPr>
        <p:txBody>
          <a:bodyPr/>
          <a:lstStyle>
            <a:lvl1pPr marL="0" indent="0">
              <a:buNone/>
              <a:defRPr sz="1401"/>
            </a:lvl1pPr>
            <a:lvl2pPr marL="457429" indent="0">
              <a:buNone/>
              <a:defRPr sz="1201"/>
            </a:lvl2pPr>
            <a:lvl3pPr marL="914857" indent="0">
              <a:buNone/>
              <a:defRPr sz="1001"/>
            </a:lvl3pPr>
            <a:lvl4pPr marL="1372286" indent="0">
              <a:buNone/>
              <a:defRPr sz="900"/>
            </a:lvl4pPr>
            <a:lvl5pPr marL="1829714" indent="0">
              <a:buNone/>
              <a:defRPr sz="900"/>
            </a:lvl5pPr>
            <a:lvl6pPr marL="2287143" indent="0">
              <a:buNone/>
              <a:defRPr sz="900"/>
            </a:lvl6pPr>
            <a:lvl7pPr marL="2744572" indent="0">
              <a:buNone/>
              <a:defRPr sz="900"/>
            </a:lvl7pPr>
            <a:lvl8pPr marL="3202000" indent="0">
              <a:buNone/>
              <a:defRPr sz="900"/>
            </a:lvl8pPr>
            <a:lvl9pPr marL="365942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90335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654593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32853" y="331942"/>
            <a:ext cx="2058472" cy="58351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438" y="331942"/>
            <a:ext cx="6022936" cy="58351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9209416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6157" y="331942"/>
            <a:ext cx="4650621" cy="5638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438" y="1448471"/>
            <a:ext cx="8233887" cy="4718647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98084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oleObject" Target="NUL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vmlDrawing" Target="../drawings/vmlDrawing2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oleObject" Target="../embeddings/oleObject2.bin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vmlDrawing" Target="../drawings/vmlDrawing3.v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58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vmlDrawing" Target="../drawings/vmlDrawing4.v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6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oleObject" Target="../embeddings/oleObject6.bin"/><Relationship Id="rId10" Type="http://schemas.openxmlformats.org/officeDocument/2006/relationships/slideLayout" Target="../slideLayouts/slideLayout7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vmlDrawing" Target="../drawings/vmlDrawing7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prstGeom prst="rect">
            <a:avLst/>
          </a:prstGeom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000000">
                    <a:alpha val="100000"/>
                  </a:srgbClr>
                </a:solidFill>
                <a:latin typeface="Verdana"/>
                <a:sym typeface="Wingdings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406" y="1600930"/>
            <a:ext cx="8233321" cy="45280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406" y="6359250"/>
            <a:ext cx="2134564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5612" y="6359250"/>
            <a:ext cx="2896909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6163" y="6359250"/>
            <a:ext cx="2134564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026" name="직사각형 1025"/>
          <p:cNvSpPr/>
          <p:nvPr/>
        </p:nvSpPr>
        <p:spPr>
          <a:xfrm>
            <a:off x="228700" y="590791"/>
            <a:ext cx="8690734" cy="5946327"/>
          </a:xfrm>
          <a:prstGeom prst="rect">
            <a:avLst/>
          </a:prstGeom>
          <a:noFill/>
          <a:ln w="38079" cap="flat" cmpd="sng" algn="ctr">
            <a:solidFill>
              <a:schemeClr val="accent2"/>
            </a:solidFill>
            <a:prstDash val="solid"/>
            <a:round/>
          </a:ln>
        </p:spPr>
      </p:sp>
      <p:sp>
        <p:nvSpPr>
          <p:cNvPr id="1027" name="직사각형 1026"/>
          <p:cNvSpPr/>
          <p:nvPr/>
        </p:nvSpPr>
        <p:spPr>
          <a:xfrm>
            <a:off x="6446609" y="404972"/>
            <a:ext cx="289058" cy="4319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</a:ln>
        </p:spPr>
      </p:sp>
      <p:graphicFrame>
        <p:nvGraphicFramePr>
          <p:cNvPr id="1028" name="개체 1027"/>
          <p:cNvGraphicFramePr/>
          <p:nvPr/>
        </p:nvGraphicFramePr>
        <p:xfrm>
          <a:off x="247740" y="3721186"/>
          <a:ext cx="3125649" cy="2784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r:id="rId15" imgW="914400" imgH="914400" progId="">
                  <p:embed/>
                </p:oleObj>
              </mc:Choice>
              <mc:Fallback>
                <p:oleObj r:id="rId15" imgW="914400" imgH="914400" progId="">
                  <p:embed/>
                  <p:pic>
                    <p:nvPicPr>
                      <p:cNvPr id="0" name="Picture 2" descr="rId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740" y="3721186"/>
                        <a:ext cx="3125649" cy="2784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cap="flat" cmpd="sng">
                            <a:solidFill>
                              <a:srgbClr val="000000"/>
                            </a:solidFill>
                            <a:prstDash val="solid"/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9" name="그림 1028" descr="Picture 58"/>
          <p:cNvPicPr/>
          <p:nvPr/>
        </p:nvPicPr>
        <p:blipFill rotWithShape="1">
          <a:blip r:embed="rId17">
            <a:lum/>
          </a:blip>
          <a:stretch>
            <a:fillRect/>
          </a:stretch>
        </p:blipFill>
        <p:spPr>
          <a:xfrm>
            <a:off x="6249623" y="609886"/>
            <a:ext cx="2631731" cy="254429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030" name="직사각형 1029"/>
          <p:cNvSpPr/>
          <p:nvPr/>
        </p:nvSpPr>
        <p:spPr>
          <a:xfrm>
            <a:off x="609886" y="190565"/>
            <a:ext cx="5565140" cy="1086383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</a:ln>
        </p:spPr>
      </p:sp>
      <p:pic>
        <p:nvPicPr>
          <p:cNvPr id="1033" name="그림 1032" descr="Picture "/>
          <p:cNvPicPr/>
          <p:nvPr/>
        </p:nvPicPr>
        <p:blipFill rotWithShape="1">
          <a:blip r:embed="rId18">
            <a:lum/>
          </a:blip>
          <a:stretch>
            <a:fillRect/>
          </a:stretch>
        </p:blipFill>
        <p:spPr>
          <a:xfrm>
            <a:off x="5941524" y="166779"/>
            <a:ext cx="749642" cy="92747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34" name="그림 1033" descr="그림 11"/>
          <p:cNvPicPr/>
          <p:nvPr/>
        </p:nvPicPr>
        <p:blipFill rotWithShape="1">
          <a:blip r:embed="rId19">
            <a:lum/>
          </a:blip>
          <a:stretch>
            <a:fillRect/>
          </a:stretch>
        </p:blipFill>
        <p:spPr>
          <a:xfrm>
            <a:off x="6360846" y="6289378"/>
            <a:ext cx="2387062" cy="4113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prstGeom prst="rect">
            <a:avLst/>
          </a:prstGeom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000000">
                    <a:alpha val="100000"/>
                  </a:srgbClr>
                </a:solidFill>
                <a:latin typeface="Verdana"/>
                <a:sym typeface="Wingdings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406" y="1600930"/>
            <a:ext cx="8233321" cy="45280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81186" y="6479943"/>
            <a:ext cx="2134576" cy="24455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D422D86A-5F52-4165-8473-F1B836277586}" type="datetime1">
              <a:rPr lang="en-US" altLang="ko-KR" sz="10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3/20/2018</a:t>
            </a:fld>
            <a:endParaRPr lang="ko-KR" sz="10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5593" y="6479943"/>
            <a:ext cx="2896948" cy="24455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0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6157" y="6479943"/>
            <a:ext cx="2134576" cy="24455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ko-KR" sz="10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lang="ko-KR" sz="10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graphicFrame>
        <p:nvGraphicFramePr>
          <p:cNvPr id="2050" name="개체 2049"/>
          <p:cNvGraphicFramePr/>
          <p:nvPr/>
        </p:nvGraphicFramePr>
        <p:xfrm>
          <a:off x="346233" y="457401"/>
          <a:ext cx="8420771" cy="4893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5" r:id="rId15" imgW="914400" imgH="914400" progId="">
                  <p:embed/>
                </p:oleObj>
              </mc:Choice>
              <mc:Fallback>
                <p:oleObj r:id="rId15" imgW="914400" imgH="914400" progId="">
                  <p:embed/>
                  <p:pic>
                    <p:nvPicPr>
                      <p:cNvPr id="0" name="Picture 2" descr="rId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233" y="457401"/>
                        <a:ext cx="8420771" cy="4893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cap="flat" cmpd="sng">
                            <a:solidFill>
                              <a:srgbClr val="000000"/>
                            </a:solidFill>
                            <a:prstDash val="solid"/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직사각형 2050"/>
          <p:cNvSpPr/>
          <p:nvPr/>
        </p:nvSpPr>
        <p:spPr>
          <a:xfrm>
            <a:off x="357344" y="457401"/>
            <a:ext cx="8409660" cy="5946327"/>
          </a:xfrm>
          <a:prstGeom prst="rect">
            <a:avLst/>
          </a:prstGeom>
          <a:noFill/>
          <a:ln w="38079" cap="flat" cmpd="sng" algn="ctr">
            <a:solidFill>
              <a:schemeClr val="accent2"/>
            </a:solidFill>
            <a:prstDash val="solid"/>
            <a:round/>
          </a:ln>
        </p:spPr>
      </p:sp>
      <p:pic>
        <p:nvPicPr>
          <p:cNvPr id="2052" name="그림 2051" descr="Picture "/>
          <p:cNvPicPr/>
          <p:nvPr/>
        </p:nvPicPr>
        <p:blipFill rotWithShape="1">
          <a:blip r:embed="rId17">
            <a:lum/>
          </a:blip>
          <a:stretch>
            <a:fillRect/>
          </a:stretch>
        </p:blipFill>
        <p:spPr>
          <a:xfrm>
            <a:off x="1043446" y="4952071"/>
            <a:ext cx="749642" cy="92753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2053" name="직선 연결선 2052"/>
          <p:cNvCxnSpPr/>
          <p:nvPr/>
        </p:nvCxnSpPr>
        <p:spPr>
          <a:xfrm>
            <a:off x="1729548" y="5285574"/>
            <a:ext cx="6734104" cy="4801"/>
          </a:xfrm>
          <a:prstGeom prst="line">
            <a:avLst/>
          </a:prstGeom>
          <a:ln w="9491" cap="flat" cmpd="sng" algn="ctr">
            <a:solidFill>
              <a:schemeClr val="tx1"/>
            </a:solidFill>
            <a:prstDash val="solid"/>
            <a:round/>
          </a:ln>
        </p:spPr>
      </p:cxnSp>
      <p:pic>
        <p:nvPicPr>
          <p:cNvPr id="2054" name="그림 2053"/>
          <p:cNvPicPr/>
          <p:nvPr/>
        </p:nvPicPr>
        <p:blipFill rotWithShape="1">
          <a:blip r:embed="rId18">
            <a:lum/>
          </a:blip>
          <a:stretch>
            <a:fillRect/>
          </a:stretch>
        </p:blipFill>
        <p:spPr>
          <a:xfrm>
            <a:off x="7239132" y="567005"/>
            <a:ext cx="1451601" cy="117052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prstGeom prst="rect">
            <a:avLst/>
          </a:prstGeom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000000">
                    <a:alpha val="100000"/>
                  </a:srgbClr>
                </a:solidFill>
                <a:latin typeface="Verdana"/>
                <a:sym typeface="Wingdings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406" y="1600930"/>
            <a:ext cx="8233321" cy="45280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406" y="6359250"/>
            <a:ext cx="2134564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5612" y="6359250"/>
            <a:ext cx="2896909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807136" y="260470"/>
            <a:ext cx="2134520" cy="24455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ko-KR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lang="ko-KR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074" name="직사각형 3073"/>
          <p:cNvSpPr/>
          <p:nvPr/>
        </p:nvSpPr>
        <p:spPr>
          <a:xfrm>
            <a:off x="228700" y="590791"/>
            <a:ext cx="8690734" cy="5946327"/>
          </a:xfrm>
          <a:prstGeom prst="rect">
            <a:avLst/>
          </a:prstGeom>
          <a:noFill/>
          <a:ln w="38079" cap="flat" cmpd="sng" algn="ctr">
            <a:solidFill>
              <a:schemeClr val="accent2"/>
            </a:solidFill>
            <a:prstDash val="solid"/>
            <a:round/>
          </a:ln>
        </p:spPr>
      </p:sp>
      <p:sp>
        <p:nvSpPr>
          <p:cNvPr id="3075" name="직사각형 3074"/>
          <p:cNvSpPr/>
          <p:nvPr/>
        </p:nvSpPr>
        <p:spPr>
          <a:xfrm>
            <a:off x="6446609" y="404972"/>
            <a:ext cx="289058" cy="4319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</a:ln>
        </p:spPr>
      </p:sp>
      <p:graphicFrame>
        <p:nvGraphicFramePr>
          <p:cNvPr id="3076" name="개체 3075"/>
          <p:cNvGraphicFramePr/>
          <p:nvPr/>
        </p:nvGraphicFramePr>
        <p:xfrm>
          <a:off x="247740" y="3721186"/>
          <a:ext cx="3125649" cy="2784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r:id="rId15" imgW="914400" imgH="914400" progId="">
                  <p:embed/>
                </p:oleObj>
              </mc:Choice>
              <mc:Fallback>
                <p:oleObj r:id="rId15" imgW="914400" imgH="914400" progId="">
                  <p:embed/>
                  <p:pic>
                    <p:nvPicPr>
                      <p:cNvPr id="0" name="Picture 2" descr="rId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740" y="3721186"/>
                        <a:ext cx="3125649" cy="2784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cap="flat" cmpd="sng">
                            <a:solidFill>
                              <a:srgbClr val="000000"/>
                            </a:solidFill>
                            <a:prstDash val="solid"/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7" name="그림 3076" descr="Picture 58"/>
          <p:cNvPicPr/>
          <p:nvPr/>
        </p:nvPicPr>
        <p:blipFill rotWithShape="1">
          <a:blip r:embed="rId17">
            <a:lum/>
          </a:blip>
          <a:stretch>
            <a:fillRect/>
          </a:stretch>
        </p:blipFill>
        <p:spPr>
          <a:xfrm>
            <a:off x="6249623" y="609886"/>
            <a:ext cx="2631731" cy="254429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078" name="직사각형 3077"/>
          <p:cNvSpPr/>
          <p:nvPr/>
        </p:nvSpPr>
        <p:spPr>
          <a:xfrm>
            <a:off x="609886" y="190565"/>
            <a:ext cx="5565140" cy="1086383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</a:ln>
        </p:spPr>
      </p:sp>
      <p:pic>
        <p:nvPicPr>
          <p:cNvPr id="3079" name="그림 3078" descr="Picture "/>
          <p:cNvPicPr/>
          <p:nvPr/>
        </p:nvPicPr>
        <p:blipFill rotWithShape="1">
          <a:blip r:embed="rId18">
            <a:lum/>
          </a:blip>
          <a:stretch>
            <a:fillRect/>
          </a:stretch>
        </p:blipFill>
        <p:spPr>
          <a:xfrm>
            <a:off x="5941524" y="166779"/>
            <a:ext cx="749642" cy="92747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080" name="그림 3079"/>
          <p:cNvPicPr/>
          <p:nvPr/>
        </p:nvPicPr>
        <p:blipFill rotWithShape="1">
          <a:blip r:embed="rId19">
            <a:lum/>
          </a:blip>
          <a:stretch>
            <a:fillRect/>
          </a:stretch>
        </p:blipFill>
        <p:spPr>
          <a:xfrm>
            <a:off x="6691167" y="6246496"/>
            <a:ext cx="2059924" cy="49866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406" y="274763"/>
            <a:ext cx="8233321" cy="114352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406" y="1600930"/>
            <a:ext cx="8233321" cy="45280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406" y="6359250"/>
            <a:ext cx="2134564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2018-03-20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5612" y="6359250"/>
            <a:ext cx="2896909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886402" y="8689170"/>
            <a:ext cx="2973107" cy="45740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b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ko-KR" sz="1200" b="0" i="0">
                <a:solidFill>
                  <a:schemeClr val="tx1"/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lang="ko-KR" sz="1200" b="0" i="0">
              <a:solidFill>
                <a:schemeClr val="tx1"/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17410" name="직사각형 17409"/>
          <p:cNvSpPr/>
          <p:nvPr/>
        </p:nvSpPr>
        <p:spPr>
          <a:xfrm>
            <a:off x="0" y="0"/>
            <a:ext cx="2973163" cy="45740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17411" name="직사각형 17410"/>
          <p:cNvSpPr/>
          <p:nvPr/>
        </p:nvSpPr>
        <p:spPr>
          <a:xfrm>
            <a:off x="3886402" y="0"/>
            <a:ext cx="2973107" cy="45740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17412" name="직사각형 17411"/>
          <p:cNvSpPr/>
          <p:nvPr/>
        </p:nvSpPr>
        <p:spPr>
          <a:xfrm>
            <a:off x="1143502" y="686101"/>
            <a:ext cx="4574067" cy="3430564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</p:sp>
      <p:sp>
        <p:nvSpPr>
          <p:cNvPr id="17414" name="직사각형 17413"/>
          <p:cNvSpPr/>
          <p:nvPr/>
        </p:nvSpPr>
        <p:spPr>
          <a:xfrm>
            <a:off x="0" y="8689170"/>
            <a:ext cx="2973163" cy="45740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Rectangle 53">
            <a:extLst>
              <a:ext uri="{FF2B5EF4-FFF2-40B4-BE49-F238E27FC236}">
                <a16:creationId xmlns:a16="http://schemas.microsoft.com/office/drawing/2014/main" id="{5183621F-A6D8-4FBE-AB65-E2EB43C1A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19" y="590823"/>
            <a:ext cx="8691325" cy="5946352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sp>
        <p:nvSpPr>
          <p:cNvPr id="1099" name="Rectangle 75">
            <a:extLst>
              <a:ext uri="{FF2B5EF4-FFF2-40B4-BE49-F238E27FC236}">
                <a16:creationId xmlns:a16="http://schemas.microsoft.com/office/drawing/2014/main" id="{400F65CC-06A4-4036-80DA-C3167068E5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447020" y="405000"/>
            <a:ext cx="289075" cy="43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graphicFrame>
        <p:nvGraphicFramePr>
          <p:cNvPr id="1026" name="Object 73">
            <a:extLst>
              <a:ext uri="{FF2B5EF4-FFF2-40B4-BE49-F238E27FC236}">
                <a16:creationId xmlns:a16="http://schemas.microsoft.com/office/drawing/2014/main" id="{323A9594-1F67-4425-BEFE-E7593D01AD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7779" y="3721236"/>
          <a:ext cx="3125827" cy="27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Image" r:id="rId15" imgW="6361905" imgH="5663492" progId="Photoshop.Image.7">
                  <p:embed/>
                </p:oleObj>
              </mc:Choice>
              <mc:Fallback>
                <p:oleObj name="Image" r:id="rId15" imgW="6361905" imgH="5663492" progId="Photoshop.Image.7">
                  <p:embed/>
                  <p:pic>
                    <p:nvPicPr>
                      <p:cNvPr id="1026" name="Object 73">
                        <a:extLst>
                          <a:ext uri="{FF2B5EF4-FFF2-40B4-BE49-F238E27FC236}">
                            <a16:creationId xmlns:a16="http://schemas.microsoft.com/office/drawing/2014/main" id="{323A9594-1F67-4425-BEFE-E7593D01AD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779" y="3721236"/>
                        <a:ext cx="3125827" cy="27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0" name="Picture 58" descr="03_back_b">
            <a:extLst>
              <a:ext uri="{FF2B5EF4-FFF2-40B4-BE49-F238E27FC236}">
                <a16:creationId xmlns:a16="http://schemas.microsoft.com/office/drawing/2014/main" id="{7E533452-93DA-426A-94F9-59F95D30C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067" y="609883"/>
            <a:ext cx="2631857" cy="2544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8" name="Rectangle 54">
            <a:extLst>
              <a:ext uri="{FF2B5EF4-FFF2-40B4-BE49-F238E27FC236}">
                <a16:creationId xmlns:a16="http://schemas.microsoft.com/office/drawing/2014/main" id="{1965ACA6-A77C-429D-AF6C-A475EFE10971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9918" y="190588"/>
            <a:ext cx="5565497" cy="108635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sp>
        <p:nvSpPr>
          <p:cNvPr id="1032" name="Rectangle 3">
            <a:extLst>
              <a:ext uri="{FF2B5EF4-FFF2-40B4-BE49-F238E27FC236}">
                <a16:creationId xmlns:a16="http://schemas.microsoft.com/office/drawing/2014/main" id="{F76C6C1D-1387-4AD5-9282-9D78386AED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457438" y="1448471"/>
            <a:ext cx="8233887" cy="471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3" name="Rectangle 2">
            <a:extLst>
              <a:ext uri="{FF2B5EF4-FFF2-40B4-BE49-F238E27FC236}">
                <a16:creationId xmlns:a16="http://schemas.microsoft.com/office/drawing/2014/main" id="{86E458F6-D038-4CC2-BD63-14151E4749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686157" y="331942"/>
            <a:ext cx="4650621" cy="56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pic>
        <p:nvPicPr>
          <p:cNvPr id="1034" name="Picture 59" descr="03_icon">
            <a:extLst>
              <a:ext uri="{FF2B5EF4-FFF2-40B4-BE49-F238E27FC236}">
                <a16:creationId xmlns:a16="http://schemas.microsoft.com/office/drawing/2014/main" id="{0A2EBEED-A239-4E62-BF44-7B85DB58B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932" y="166765"/>
            <a:ext cx="749690" cy="92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그림 11" descr="학과name.jpg">
            <a:extLst>
              <a:ext uri="{FF2B5EF4-FFF2-40B4-BE49-F238E27FC236}">
                <a16:creationId xmlns:a16="http://schemas.microsoft.com/office/drawing/2014/main" id="{40A234AF-83D9-4BDF-BF46-E966CE00B17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250" y="6289411"/>
            <a:ext cx="2387255" cy="411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05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5pPr>
      <a:lvl6pPr marL="457429" algn="ctr" rtl="0" fontAlgn="base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6pPr>
      <a:lvl7pPr marL="914857" algn="ctr" rtl="0" fontAlgn="base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7pPr>
      <a:lvl8pPr marL="1372286" algn="ctr" rtl="0" fontAlgn="base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8pPr>
      <a:lvl9pPr marL="1829714" algn="ctr" rtl="0" fontAlgn="base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9pPr>
    </p:titleStyle>
    <p:bodyStyle>
      <a:lvl1pPr marL="343071" indent="-343071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1" b="1">
          <a:solidFill>
            <a:schemeClr val="tx2"/>
          </a:solidFill>
          <a:latin typeface="+mn-lt"/>
          <a:ea typeface="+mn-ea"/>
          <a:cs typeface="+mn-cs"/>
        </a:defRPr>
      </a:lvl1pPr>
      <a:lvl2pPr marL="743321" indent="-28589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1">
          <a:solidFill>
            <a:schemeClr val="tx1"/>
          </a:solidFill>
          <a:latin typeface="Arial" charset="0"/>
        </a:defRPr>
      </a:lvl2pPr>
      <a:lvl3pPr marL="1143572" indent="-228714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1">
          <a:solidFill>
            <a:schemeClr val="tx1"/>
          </a:solidFill>
          <a:latin typeface="Arial" charset="0"/>
        </a:defRPr>
      </a:lvl3pPr>
      <a:lvl4pPr marL="1601000" indent="-228714" algn="l" rtl="0" eaLnBrk="0" fontAlgn="base" hangingPunct="0">
        <a:spcBef>
          <a:spcPct val="20000"/>
        </a:spcBef>
        <a:spcAft>
          <a:spcPct val="0"/>
        </a:spcAft>
        <a:buChar char="–"/>
        <a:defRPr sz="2001">
          <a:solidFill>
            <a:schemeClr val="tx1"/>
          </a:solidFill>
          <a:latin typeface="Arial" charset="0"/>
        </a:defRPr>
      </a:lvl4pPr>
      <a:lvl5pPr marL="2058429" indent="-228714" algn="l" rtl="0" eaLnBrk="0" fontAlgn="base" hangingPunct="0">
        <a:spcBef>
          <a:spcPct val="20000"/>
        </a:spcBef>
        <a:spcAft>
          <a:spcPct val="0"/>
        </a:spcAft>
        <a:buChar char="»"/>
        <a:defRPr sz="2001">
          <a:solidFill>
            <a:schemeClr val="tx1"/>
          </a:solidFill>
          <a:latin typeface="Arial" charset="0"/>
        </a:defRPr>
      </a:lvl5pPr>
      <a:lvl6pPr marL="2515857" indent="-228714" algn="l" rtl="0" fontAlgn="base">
        <a:spcBef>
          <a:spcPct val="20000"/>
        </a:spcBef>
        <a:spcAft>
          <a:spcPct val="0"/>
        </a:spcAft>
        <a:buChar char="»"/>
        <a:defRPr sz="2001">
          <a:solidFill>
            <a:schemeClr val="tx1"/>
          </a:solidFill>
          <a:latin typeface="Arial" charset="0"/>
        </a:defRPr>
      </a:lvl6pPr>
      <a:lvl7pPr marL="2973286" indent="-228714" algn="l" rtl="0" fontAlgn="base">
        <a:spcBef>
          <a:spcPct val="20000"/>
        </a:spcBef>
        <a:spcAft>
          <a:spcPct val="0"/>
        </a:spcAft>
        <a:buChar char="»"/>
        <a:defRPr sz="2001">
          <a:solidFill>
            <a:schemeClr val="tx1"/>
          </a:solidFill>
          <a:latin typeface="Arial" charset="0"/>
        </a:defRPr>
      </a:lvl7pPr>
      <a:lvl8pPr marL="3430715" indent="-228714" algn="l" rtl="0" fontAlgn="base">
        <a:spcBef>
          <a:spcPct val="20000"/>
        </a:spcBef>
        <a:spcAft>
          <a:spcPct val="0"/>
        </a:spcAft>
        <a:buChar char="»"/>
        <a:defRPr sz="2001">
          <a:solidFill>
            <a:schemeClr val="tx1"/>
          </a:solidFill>
          <a:latin typeface="Arial" charset="0"/>
        </a:defRPr>
      </a:lvl8pPr>
      <a:lvl9pPr marL="3888143" indent="-228714" algn="l" rtl="0" fontAlgn="base">
        <a:spcBef>
          <a:spcPct val="20000"/>
        </a:spcBef>
        <a:spcAft>
          <a:spcPct val="0"/>
        </a:spcAft>
        <a:buChar char="»"/>
        <a:defRPr sz="2001">
          <a:solidFill>
            <a:schemeClr val="tx1"/>
          </a:solidFill>
          <a:latin typeface="Arial" charset="0"/>
        </a:defRPr>
      </a:lvl9pPr>
    </p:bodyStyle>
    <p:otherStyle>
      <a:defPPr>
        <a:defRPr lang="ko-KR"/>
      </a:defPPr>
      <a:lvl1pPr marL="0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429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857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286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714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7143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572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2000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9429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Rectangle 53">
            <a:extLst>
              <a:ext uri="{FF2B5EF4-FFF2-40B4-BE49-F238E27FC236}">
                <a16:creationId xmlns:a16="http://schemas.microsoft.com/office/drawing/2014/main" id="{129A7E06-7E6E-4BBD-BCE1-EB958AD8A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19" y="590823"/>
            <a:ext cx="8691325" cy="5946352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sp>
        <p:nvSpPr>
          <p:cNvPr id="1099" name="Rectangle 75">
            <a:extLst>
              <a:ext uri="{FF2B5EF4-FFF2-40B4-BE49-F238E27FC236}">
                <a16:creationId xmlns:a16="http://schemas.microsoft.com/office/drawing/2014/main" id="{2A56819A-03AF-459D-9536-9E71CC139C9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447020" y="405000"/>
            <a:ext cx="289075" cy="43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graphicFrame>
        <p:nvGraphicFramePr>
          <p:cNvPr id="1026" name="Object 73">
            <a:extLst>
              <a:ext uri="{FF2B5EF4-FFF2-40B4-BE49-F238E27FC236}">
                <a16:creationId xmlns:a16="http://schemas.microsoft.com/office/drawing/2014/main" id="{96FA1724-6B2F-4D95-B904-2CCFD341EE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7779" y="3721236"/>
          <a:ext cx="3125827" cy="27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Image" r:id="rId15" imgW="6361905" imgH="5663492" progId="Photoshop.Image.7">
                  <p:embed/>
                </p:oleObj>
              </mc:Choice>
              <mc:Fallback>
                <p:oleObj name="Image" r:id="rId15" imgW="6361905" imgH="5663492" progId="Photoshop.Image.7">
                  <p:embed/>
                  <p:pic>
                    <p:nvPicPr>
                      <p:cNvPr id="1026" name="Object 73">
                        <a:extLst>
                          <a:ext uri="{FF2B5EF4-FFF2-40B4-BE49-F238E27FC236}">
                            <a16:creationId xmlns:a16="http://schemas.microsoft.com/office/drawing/2014/main" id="{96FA1724-6B2F-4D95-B904-2CCFD341EE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779" y="3721236"/>
                        <a:ext cx="3125827" cy="27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0" name="Picture 58" descr="03_back_b">
            <a:extLst>
              <a:ext uri="{FF2B5EF4-FFF2-40B4-BE49-F238E27FC236}">
                <a16:creationId xmlns:a16="http://schemas.microsoft.com/office/drawing/2014/main" id="{0D07F617-2C33-4C88-A7A1-74DB766F2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067" y="609883"/>
            <a:ext cx="2631857" cy="2544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8" name="Rectangle 54">
            <a:extLst>
              <a:ext uri="{FF2B5EF4-FFF2-40B4-BE49-F238E27FC236}">
                <a16:creationId xmlns:a16="http://schemas.microsoft.com/office/drawing/2014/main" id="{635A853F-213C-4235-90F2-7A2DE8F8162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9918" y="190588"/>
            <a:ext cx="5565497" cy="108635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sp>
        <p:nvSpPr>
          <p:cNvPr id="1032" name="Rectangle 3">
            <a:extLst>
              <a:ext uri="{FF2B5EF4-FFF2-40B4-BE49-F238E27FC236}">
                <a16:creationId xmlns:a16="http://schemas.microsoft.com/office/drawing/2014/main" id="{7D69201C-8471-427B-B09E-A3739C6F33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457438" y="1448471"/>
            <a:ext cx="8233887" cy="471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3" name="Rectangle 2">
            <a:extLst>
              <a:ext uri="{FF2B5EF4-FFF2-40B4-BE49-F238E27FC236}">
                <a16:creationId xmlns:a16="http://schemas.microsoft.com/office/drawing/2014/main" id="{2585B554-E3E6-4A8D-B876-FAD2F9E11F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686157" y="331942"/>
            <a:ext cx="4650621" cy="56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pic>
        <p:nvPicPr>
          <p:cNvPr id="1034" name="Picture 59" descr="03_icon">
            <a:extLst>
              <a:ext uri="{FF2B5EF4-FFF2-40B4-BE49-F238E27FC236}">
                <a16:creationId xmlns:a16="http://schemas.microsoft.com/office/drawing/2014/main" id="{CC5F60E8-5133-4DE6-A410-6300EFBBD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932" y="166765"/>
            <a:ext cx="749690" cy="92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그림 11" descr="학과name.jpg">
            <a:extLst>
              <a:ext uri="{FF2B5EF4-FFF2-40B4-BE49-F238E27FC236}">
                <a16:creationId xmlns:a16="http://schemas.microsoft.com/office/drawing/2014/main" id="{5BC8D06E-6CC4-407D-ACF9-90AFC7A2173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250" y="6289411"/>
            <a:ext cx="2387255" cy="411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21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5pPr>
      <a:lvl6pPr marL="457429" algn="ctr" rtl="0" fontAlgn="base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6pPr>
      <a:lvl7pPr marL="914857" algn="ctr" rtl="0" fontAlgn="base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7pPr>
      <a:lvl8pPr marL="1372286" algn="ctr" rtl="0" fontAlgn="base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8pPr>
      <a:lvl9pPr marL="1829714" algn="ctr" rtl="0" fontAlgn="base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9pPr>
    </p:titleStyle>
    <p:bodyStyle>
      <a:lvl1pPr marL="343071" indent="-343071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1" b="1">
          <a:solidFill>
            <a:schemeClr val="tx2"/>
          </a:solidFill>
          <a:latin typeface="+mn-lt"/>
          <a:ea typeface="+mn-ea"/>
          <a:cs typeface="+mn-cs"/>
        </a:defRPr>
      </a:lvl1pPr>
      <a:lvl2pPr marL="743321" indent="-28589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1">
          <a:solidFill>
            <a:schemeClr val="tx1"/>
          </a:solidFill>
          <a:latin typeface="Arial" charset="0"/>
        </a:defRPr>
      </a:lvl2pPr>
      <a:lvl3pPr marL="1143572" indent="-228714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1">
          <a:solidFill>
            <a:schemeClr val="tx1"/>
          </a:solidFill>
          <a:latin typeface="Arial" charset="0"/>
        </a:defRPr>
      </a:lvl3pPr>
      <a:lvl4pPr marL="1601000" indent="-228714" algn="l" rtl="0" eaLnBrk="0" fontAlgn="base" hangingPunct="0">
        <a:spcBef>
          <a:spcPct val="20000"/>
        </a:spcBef>
        <a:spcAft>
          <a:spcPct val="0"/>
        </a:spcAft>
        <a:buChar char="–"/>
        <a:defRPr sz="2001">
          <a:solidFill>
            <a:schemeClr val="tx1"/>
          </a:solidFill>
          <a:latin typeface="Arial" charset="0"/>
        </a:defRPr>
      </a:lvl4pPr>
      <a:lvl5pPr marL="2058429" indent="-228714" algn="l" rtl="0" eaLnBrk="0" fontAlgn="base" hangingPunct="0">
        <a:spcBef>
          <a:spcPct val="20000"/>
        </a:spcBef>
        <a:spcAft>
          <a:spcPct val="0"/>
        </a:spcAft>
        <a:buChar char="»"/>
        <a:defRPr sz="2001">
          <a:solidFill>
            <a:schemeClr val="tx1"/>
          </a:solidFill>
          <a:latin typeface="Arial" charset="0"/>
        </a:defRPr>
      </a:lvl5pPr>
      <a:lvl6pPr marL="2515857" indent="-228714" algn="l" rtl="0" fontAlgn="base">
        <a:spcBef>
          <a:spcPct val="20000"/>
        </a:spcBef>
        <a:spcAft>
          <a:spcPct val="0"/>
        </a:spcAft>
        <a:buChar char="»"/>
        <a:defRPr sz="2001">
          <a:solidFill>
            <a:schemeClr val="tx1"/>
          </a:solidFill>
          <a:latin typeface="Arial" charset="0"/>
        </a:defRPr>
      </a:lvl6pPr>
      <a:lvl7pPr marL="2973286" indent="-228714" algn="l" rtl="0" fontAlgn="base">
        <a:spcBef>
          <a:spcPct val="20000"/>
        </a:spcBef>
        <a:spcAft>
          <a:spcPct val="0"/>
        </a:spcAft>
        <a:buChar char="»"/>
        <a:defRPr sz="2001">
          <a:solidFill>
            <a:schemeClr val="tx1"/>
          </a:solidFill>
          <a:latin typeface="Arial" charset="0"/>
        </a:defRPr>
      </a:lvl7pPr>
      <a:lvl8pPr marL="3430715" indent="-228714" algn="l" rtl="0" fontAlgn="base">
        <a:spcBef>
          <a:spcPct val="20000"/>
        </a:spcBef>
        <a:spcAft>
          <a:spcPct val="0"/>
        </a:spcAft>
        <a:buChar char="»"/>
        <a:defRPr sz="2001">
          <a:solidFill>
            <a:schemeClr val="tx1"/>
          </a:solidFill>
          <a:latin typeface="Arial" charset="0"/>
        </a:defRPr>
      </a:lvl8pPr>
      <a:lvl9pPr marL="3888143" indent="-228714" algn="l" rtl="0" fontAlgn="base">
        <a:spcBef>
          <a:spcPct val="20000"/>
        </a:spcBef>
        <a:spcAft>
          <a:spcPct val="0"/>
        </a:spcAft>
        <a:buChar char="»"/>
        <a:defRPr sz="2001">
          <a:solidFill>
            <a:schemeClr val="tx1"/>
          </a:solidFill>
          <a:latin typeface="Arial" charset="0"/>
        </a:defRPr>
      </a:lvl9pPr>
    </p:bodyStyle>
    <p:otherStyle>
      <a:defPPr>
        <a:defRPr lang="ko-KR"/>
      </a:defPPr>
      <a:lvl1pPr marL="0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429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857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286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714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7143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572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2000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9429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3.jpe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10" Type="http://schemas.openxmlformats.org/officeDocument/2006/relationships/image" Target="../media/image43.jpg"/><Relationship Id="rId4" Type="http://schemas.openxmlformats.org/officeDocument/2006/relationships/image" Target="../media/image38.jpeg"/><Relationship Id="rId9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hyperlink" Target="https://github.com/psycjo8/graduation" TargetMode="Externa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4097"/>
          <p:cNvSpPr txBox="1"/>
          <p:nvPr/>
        </p:nvSpPr>
        <p:spPr>
          <a:xfrm>
            <a:off x="1764500" y="4367589"/>
            <a:ext cx="6691167" cy="863992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000" b="0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OCR </a:t>
            </a:r>
            <a:r>
              <a:rPr lang="ko-KR" altLang="en-US" sz="2000" b="0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기반 스마트 가계부</a:t>
            </a:r>
            <a:endParaRPr lang="en-US" altLang="ko-KR" sz="2000" b="0" i="0" dirty="0">
              <a:solidFill>
                <a:srgbClr val="000000">
                  <a:alpha val="100000"/>
                </a:srgbClr>
              </a:solidFill>
              <a:latin typeface="HY견고딕"/>
              <a:ea typeface="HY견고딕"/>
              <a:sym typeface="Wingdings"/>
            </a:endParaRPr>
          </a:p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00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(OCR based smart household ledger)</a:t>
            </a:r>
            <a:endParaRPr lang="en-US" altLang="ko-KR" sz="2000" b="0" i="0" dirty="0">
              <a:solidFill>
                <a:srgbClr val="000000">
                  <a:alpha val="100000"/>
                </a:srgbClr>
              </a:solidFill>
              <a:latin typeface="HY견고딕"/>
              <a:ea typeface="HY견고딕"/>
              <a:sym typeface="Wingdings"/>
            </a:endParaRPr>
          </a:p>
        </p:txBody>
      </p:sp>
      <p:sp>
        <p:nvSpPr>
          <p:cNvPr id="4100" name="TextBox 4099"/>
          <p:cNvSpPr txBox="1"/>
          <p:nvPr/>
        </p:nvSpPr>
        <p:spPr>
          <a:xfrm>
            <a:off x="539981" y="5952636"/>
            <a:ext cx="1607419" cy="33830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chemeClr val="tx2"/>
                </a:solidFill>
                <a:latin typeface="맑은 고딕"/>
                <a:ea typeface="맑은 고딕"/>
                <a:sym typeface="Wingdings"/>
              </a:rPr>
              <a:t>종합설계제안서</a:t>
            </a:r>
            <a:endParaRPr lang="ko-KR" altLang="ko-KR" sz="1600" b="0" i="0">
              <a:solidFill>
                <a:schemeClr val="tx2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378DD-8420-4873-BB8C-7D16715669A5}"/>
              </a:ext>
            </a:extLst>
          </p:cNvPr>
          <p:cNvSpPr txBox="1"/>
          <p:nvPr/>
        </p:nvSpPr>
        <p:spPr>
          <a:xfrm>
            <a:off x="5654786" y="5383124"/>
            <a:ext cx="3809259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2013150038 </a:t>
            </a:r>
            <a:r>
              <a:rPr lang="ko-KR" altLang="en-US" sz="1400" b="1" dirty="0"/>
              <a:t>채성은 </a:t>
            </a:r>
            <a:r>
              <a:rPr lang="ko-KR" altLang="en-US" sz="1400" b="1" dirty="0" err="1"/>
              <a:t>노영주</a:t>
            </a:r>
            <a:r>
              <a:rPr lang="ko-KR" altLang="en-US" sz="1400" b="1" dirty="0"/>
              <a:t> 교수님</a:t>
            </a:r>
            <a:endParaRPr lang="en-US" altLang="ko-KR" sz="1400" b="1" dirty="0"/>
          </a:p>
          <a:p>
            <a:r>
              <a:rPr lang="en-US" altLang="ko-KR" sz="1400" b="1" dirty="0"/>
              <a:t>2013154036 </a:t>
            </a:r>
            <a:r>
              <a:rPr lang="ko-KR" altLang="en-US" sz="1400" b="1" dirty="0"/>
              <a:t>정기석 </a:t>
            </a:r>
            <a:r>
              <a:rPr lang="ko-KR" altLang="en-US" sz="1400" b="1" dirty="0" err="1"/>
              <a:t>한익주</a:t>
            </a:r>
            <a:r>
              <a:rPr lang="ko-KR" altLang="en-US" sz="1400" b="1" dirty="0"/>
              <a:t> 교수님</a:t>
            </a:r>
            <a:endParaRPr lang="en-US" altLang="ko-KR" sz="1400" b="1" dirty="0"/>
          </a:p>
          <a:p>
            <a:r>
              <a:rPr lang="en-US" altLang="ko-KR" sz="1400" b="1" dirty="0"/>
              <a:t>2015154051 </a:t>
            </a:r>
            <a:r>
              <a:rPr lang="ko-KR" altLang="en-US" sz="1400" b="1" dirty="0"/>
              <a:t>이정열 </a:t>
            </a:r>
            <a:r>
              <a:rPr lang="ko-KR" altLang="en-US" sz="1400" b="1" dirty="0" err="1"/>
              <a:t>노영주</a:t>
            </a:r>
            <a:r>
              <a:rPr lang="ko-KR" altLang="en-US" sz="1400" b="1" dirty="0"/>
              <a:t> 교수님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756950" y="325210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200" b="1" dirty="0">
                <a:latin typeface="HY견고딕"/>
                <a:ea typeface="HY견고딕"/>
                <a:sym typeface="Wingdings"/>
              </a:rPr>
              <a:t>OCR </a:t>
            </a:r>
            <a:r>
              <a:rPr lang="ko-KR" altLang="en-US" sz="3200" b="1" dirty="0">
                <a:latin typeface="HY견고딕"/>
                <a:ea typeface="HY견고딕"/>
                <a:sym typeface="Wingdings"/>
              </a:rPr>
              <a:t>인식률 </a:t>
            </a:r>
            <a:r>
              <a:rPr lang="en-US" altLang="ko-KR" sz="3200" b="1" dirty="0">
                <a:latin typeface="HY견고딕"/>
                <a:ea typeface="HY견고딕"/>
                <a:sym typeface="Wingdings"/>
              </a:rPr>
              <a:t>(1)</a:t>
            </a:r>
            <a:endParaRPr lang="ko-KR" sz="3200" b="1" i="0" dirty="0"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10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1B3BB-2041-4C48-A35A-B5D9A00E73EC}"/>
              </a:ext>
            </a:extLst>
          </p:cNvPr>
          <p:cNvSpPr txBox="1"/>
          <p:nvPr/>
        </p:nvSpPr>
        <p:spPr>
          <a:xfrm>
            <a:off x="901004" y="1747257"/>
            <a:ext cx="7777738" cy="280076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 fontAlgn="base">
              <a:buAutoNum type="arabicPeriod"/>
            </a:pPr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endParaRPr lang="ko-KR" altLang="en-US" sz="2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6716AB-0193-4F32-9769-C8F22ACA0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138" y="1497753"/>
            <a:ext cx="2456288" cy="4415176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0EC150-6A07-460A-879D-4656350AB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96" y="1497753"/>
            <a:ext cx="2331959" cy="4415176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DA710AE-21B8-4C23-AFC8-08DB6F13C51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44855" y="3705341"/>
            <a:ext cx="981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9C0E8EE-6E73-4D64-AC10-F6C573C0B3BB}"/>
              </a:ext>
            </a:extLst>
          </p:cNvPr>
          <p:cNvSpPr txBox="1"/>
          <p:nvPr/>
        </p:nvSpPr>
        <p:spPr>
          <a:xfrm>
            <a:off x="2998968" y="2999801"/>
            <a:ext cx="877163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OCR </a:t>
            </a:r>
          </a:p>
          <a:p>
            <a:pPr algn="ctr"/>
            <a:r>
              <a:rPr lang="ko-KR" altLang="en-US" dirty="0" err="1"/>
              <a:t>인식후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68D86C-9E6C-4A14-820C-4F8EFC20E14F}"/>
              </a:ext>
            </a:extLst>
          </p:cNvPr>
          <p:cNvSpPr txBox="1"/>
          <p:nvPr/>
        </p:nvSpPr>
        <p:spPr>
          <a:xfrm>
            <a:off x="6589959" y="2412679"/>
            <a:ext cx="2088783" cy="258532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이상적인 영상</a:t>
            </a:r>
          </a:p>
          <a:p>
            <a:pPr algn="ctr"/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92/99</a:t>
            </a:r>
          </a:p>
          <a:p>
            <a:pPr algn="ctr"/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한글 인식률 </a:t>
            </a: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92%</a:t>
            </a:r>
          </a:p>
          <a:p>
            <a:pPr algn="ctr"/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숫자 인식률 </a:t>
            </a: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99%</a:t>
            </a:r>
          </a:p>
          <a:p>
            <a:pPr algn="ctr"/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algn="ctr"/>
            <a:r>
              <a:rPr lang="ko-KR" altLang="en-US" b="1" dirty="0">
                <a:latin typeface="+mn-ea"/>
                <a:cs typeface="함초롬돋움" panose="020B0604000101010101" pitchFamily="50" charset="-127"/>
              </a:rPr>
              <a:t>목표 </a:t>
            </a:r>
            <a:r>
              <a:rPr lang="en-US" altLang="ko-KR" b="1" dirty="0">
                <a:latin typeface="+mn-ea"/>
                <a:cs typeface="함초롬돋움" panose="020B0604000101010101" pitchFamily="50" charset="-127"/>
              </a:rPr>
              <a:t>: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이상적인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영상일 경우의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인식률을 최대한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유지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52857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756950" y="325210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200" b="1" dirty="0">
                <a:latin typeface="HY견고딕"/>
                <a:ea typeface="HY견고딕"/>
                <a:sym typeface="Wingdings"/>
              </a:rPr>
              <a:t>OCR </a:t>
            </a:r>
            <a:r>
              <a:rPr lang="ko-KR" altLang="en-US" sz="3200" b="1" dirty="0">
                <a:latin typeface="HY견고딕"/>
                <a:ea typeface="HY견고딕"/>
                <a:sym typeface="Wingdings"/>
              </a:rPr>
              <a:t>인식률 </a:t>
            </a:r>
            <a:r>
              <a:rPr lang="en-US" altLang="ko-KR" sz="3200" b="1" dirty="0">
                <a:latin typeface="HY견고딕"/>
                <a:ea typeface="HY견고딕"/>
                <a:sym typeface="Wingdings"/>
              </a:rPr>
              <a:t>(2)</a:t>
            </a:r>
            <a:endParaRPr lang="ko-KR" sz="3200" b="1" i="0" dirty="0"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11</a:t>
            </a:fld>
            <a:endParaRPr lang="en-US" sz="1400" b="0" i="0" dirty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FD8760-84C2-4AF4-998D-7BD7BB536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31" y="1636888"/>
            <a:ext cx="2520945" cy="4201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9AB6A8-0F43-42A5-B0F5-A5DDF0F60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488" y="1636888"/>
            <a:ext cx="2499751" cy="4143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F168C6-C1B3-4C53-9A65-EA722F30683B}"/>
              </a:ext>
            </a:extLst>
          </p:cNvPr>
          <p:cNvSpPr txBox="1"/>
          <p:nvPr/>
        </p:nvSpPr>
        <p:spPr>
          <a:xfrm>
            <a:off x="3779174" y="4006803"/>
            <a:ext cx="133081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OCR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8381EFB-AA64-437E-9462-96AA6E04D335}"/>
              </a:ext>
            </a:extLst>
          </p:cNvPr>
          <p:cNvSpPr/>
          <p:nvPr/>
        </p:nvSpPr>
        <p:spPr>
          <a:xfrm>
            <a:off x="4038775" y="3214506"/>
            <a:ext cx="936351" cy="70167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28CB5-5D31-474B-A231-083E4151423F}"/>
              </a:ext>
            </a:extLst>
          </p:cNvPr>
          <p:cNvSpPr txBox="1"/>
          <p:nvPr/>
        </p:nvSpPr>
        <p:spPr>
          <a:xfrm>
            <a:off x="2897374" y="1078294"/>
            <a:ext cx="321915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그림자가 있는 영상의 경우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1B3A83-C058-4FE2-A9ED-C5E892363A62}"/>
              </a:ext>
            </a:extLst>
          </p:cNvPr>
          <p:cNvSpPr txBox="1"/>
          <p:nvPr/>
        </p:nvSpPr>
        <p:spPr>
          <a:xfrm>
            <a:off x="1831950" y="5843059"/>
            <a:ext cx="80310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Before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75117-77CD-4284-A486-3E1BEA428548}"/>
              </a:ext>
            </a:extLst>
          </p:cNvPr>
          <p:cNvSpPr txBox="1"/>
          <p:nvPr/>
        </p:nvSpPr>
        <p:spPr>
          <a:xfrm>
            <a:off x="6328234" y="5847264"/>
            <a:ext cx="65825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After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93F6C3-21DB-4364-95FF-3B11C73D6994}"/>
              </a:ext>
            </a:extLst>
          </p:cNvPr>
          <p:cNvSpPr/>
          <p:nvPr/>
        </p:nvSpPr>
        <p:spPr>
          <a:xfrm>
            <a:off x="5663713" y="3737675"/>
            <a:ext cx="1935802" cy="21007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08069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E8EBC35-9BE8-4DC4-B012-C563DE72D166}"/>
              </a:ext>
            </a:extLst>
          </p:cNvPr>
          <p:cNvSpPr/>
          <p:nvPr/>
        </p:nvSpPr>
        <p:spPr>
          <a:xfrm>
            <a:off x="3357690" y="3204848"/>
            <a:ext cx="2819624" cy="237689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A12EF4BE-04D7-4F6B-98B0-BB5ED53379C2}"/>
              </a:ext>
            </a:extLst>
          </p:cNvPr>
          <p:cNvSpPr/>
          <p:nvPr/>
        </p:nvSpPr>
        <p:spPr>
          <a:xfrm>
            <a:off x="3151795" y="986640"/>
            <a:ext cx="2819624" cy="2520477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756950" y="325210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200" b="1" dirty="0">
                <a:latin typeface="HY견고딕"/>
                <a:ea typeface="HY견고딕"/>
                <a:sym typeface="Wingdings"/>
              </a:rPr>
              <a:t>OCR </a:t>
            </a:r>
            <a:r>
              <a:rPr lang="ko-KR" altLang="en-US" sz="3200" b="1" dirty="0">
                <a:latin typeface="HY견고딕"/>
                <a:ea typeface="HY견고딕"/>
                <a:sym typeface="Wingdings"/>
              </a:rPr>
              <a:t>인식률 </a:t>
            </a:r>
            <a:r>
              <a:rPr lang="en-US" altLang="ko-KR" sz="3200" b="1" dirty="0">
                <a:latin typeface="HY견고딕"/>
                <a:ea typeface="HY견고딕"/>
                <a:sym typeface="Wingdings"/>
              </a:rPr>
              <a:t>(2)</a:t>
            </a:r>
            <a:endParaRPr lang="ko-KR" sz="3200" b="1" i="0" dirty="0"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12</a:t>
            </a:fld>
            <a:endParaRPr lang="en-US" sz="1400" b="0" i="0" dirty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5A74BF-B439-432F-838D-C0FAF87FE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07" y="1493544"/>
            <a:ext cx="2701116" cy="45018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F9BE7E-F716-4F03-860E-528D38A86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14" y="1493544"/>
            <a:ext cx="2520945" cy="4201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121A0F-B3AB-418D-A229-CD6352C63098}"/>
              </a:ext>
            </a:extLst>
          </p:cNvPr>
          <p:cNvSpPr txBox="1"/>
          <p:nvPr/>
        </p:nvSpPr>
        <p:spPr>
          <a:xfrm>
            <a:off x="3357690" y="1629912"/>
            <a:ext cx="2728152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전처리</a:t>
            </a:r>
            <a:r>
              <a:rPr lang="ko-KR" altLang="en-US" dirty="0">
                <a:solidFill>
                  <a:schemeClr val="bg1"/>
                </a:solidFill>
              </a:rPr>
              <a:t> 이전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44/77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한글 인식률 </a:t>
            </a:r>
            <a:r>
              <a:rPr lang="en-US" altLang="ko-KR" dirty="0">
                <a:solidFill>
                  <a:schemeClr val="bg1"/>
                </a:solidFill>
              </a:rPr>
              <a:t>57%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숫자 인식률 </a:t>
            </a:r>
            <a:r>
              <a:rPr lang="en-US" altLang="ko-KR" dirty="0">
                <a:solidFill>
                  <a:schemeClr val="bg1"/>
                </a:solidFill>
              </a:rPr>
              <a:t>90% </a:t>
            </a:r>
            <a:r>
              <a:rPr lang="ko-KR" altLang="en-US" dirty="0">
                <a:solidFill>
                  <a:schemeClr val="bg1"/>
                </a:solidFill>
              </a:rPr>
              <a:t>미만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3AB5A8-24E9-46EE-8034-8D49D21405C6}"/>
              </a:ext>
            </a:extLst>
          </p:cNvPr>
          <p:cNvSpPr txBox="1"/>
          <p:nvPr/>
        </p:nvSpPr>
        <p:spPr>
          <a:xfrm>
            <a:off x="3481300" y="3790722"/>
            <a:ext cx="2358339" cy="258532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전처리</a:t>
            </a:r>
            <a:r>
              <a:rPr lang="ko-KR" altLang="en-US" dirty="0">
                <a:solidFill>
                  <a:schemeClr val="bg1"/>
                </a:solidFill>
              </a:rPr>
              <a:t> 이후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76/103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한글 인식률 </a:t>
            </a:r>
            <a:r>
              <a:rPr lang="en-US" altLang="ko-KR" dirty="0">
                <a:solidFill>
                  <a:schemeClr val="bg1"/>
                </a:solidFill>
              </a:rPr>
              <a:t>74%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숫자 인식률 </a:t>
            </a:r>
            <a:r>
              <a:rPr lang="en-US" altLang="ko-KR" dirty="0">
                <a:solidFill>
                  <a:schemeClr val="bg1"/>
                </a:solidFill>
              </a:rPr>
              <a:t>100%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한글 인식률 </a:t>
            </a:r>
            <a:r>
              <a:rPr lang="en-US" altLang="ko-KR" dirty="0"/>
              <a:t>17% </a:t>
            </a:r>
            <a:r>
              <a:rPr lang="ko-KR" altLang="en-US" dirty="0"/>
              <a:t>상승</a:t>
            </a:r>
            <a:endParaRPr lang="en-US" altLang="ko-KR" dirty="0"/>
          </a:p>
          <a:p>
            <a:pPr algn="ctr"/>
            <a:r>
              <a:rPr lang="en-US" altLang="ko-KR" dirty="0"/>
              <a:t>+ </a:t>
            </a:r>
            <a:r>
              <a:rPr lang="ko-KR" altLang="en-US" dirty="0"/>
              <a:t>그림자 무시 효과</a:t>
            </a:r>
          </a:p>
        </p:txBody>
      </p:sp>
    </p:spTree>
    <p:extLst>
      <p:ext uri="{BB962C8B-B14F-4D97-AF65-F5344CB8AC3E}">
        <p14:creationId xmlns:p14="http://schemas.microsoft.com/office/powerpoint/2010/main" val="365063422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0A05F19-05B6-4B12-8E25-67B7C95F3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802" y="1557885"/>
            <a:ext cx="2573628" cy="4289379"/>
          </a:xfrm>
          <a:prstGeom prst="rect">
            <a:avLst/>
          </a:prstGeom>
        </p:spPr>
      </p:pic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756950" y="325210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200" b="1" dirty="0">
                <a:latin typeface="HY견고딕"/>
                <a:ea typeface="HY견고딕"/>
                <a:sym typeface="Wingdings"/>
              </a:rPr>
              <a:t>OCR </a:t>
            </a:r>
            <a:r>
              <a:rPr lang="ko-KR" altLang="en-US" sz="3200" b="1" dirty="0">
                <a:latin typeface="HY견고딕"/>
                <a:ea typeface="HY견고딕"/>
                <a:sym typeface="Wingdings"/>
              </a:rPr>
              <a:t>인식률 </a:t>
            </a:r>
            <a:r>
              <a:rPr lang="en-US" altLang="ko-KR" sz="3200" b="1" dirty="0">
                <a:latin typeface="HY견고딕"/>
                <a:ea typeface="HY견고딕"/>
                <a:sym typeface="Wingdings"/>
              </a:rPr>
              <a:t>(3)</a:t>
            </a:r>
            <a:endParaRPr lang="ko-KR" sz="3200" b="1" i="0" dirty="0"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13</a:t>
            </a:fld>
            <a:endParaRPr lang="en-US" sz="1400" b="0" i="0" dirty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F168C6-C1B3-4C53-9A65-EA722F30683B}"/>
              </a:ext>
            </a:extLst>
          </p:cNvPr>
          <p:cNvSpPr txBox="1"/>
          <p:nvPr/>
        </p:nvSpPr>
        <p:spPr>
          <a:xfrm>
            <a:off x="3779174" y="4006803"/>
            <a:ext cx="133081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OCR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8381EFB-AA64-437E-9462-96AA6E04D335}"/>
              </a:ext>
            </a:extLst>
          </p:cNvPr>
          <p:cNvSpPr/>
          <p:nvPr/>
        </p:nvSpPr>
        <p:spPr>
          <a:xfrm>
            <a:off x="4038775" y="3214506"/>
            <a:ext cx="936351" cy="70167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328CB5-5D31-474B-A231-083E4151423F}"/>
              </a:ext>
            </a:extLst>
          </p:cNvPr>
          <p:cNvSpPr txBox="1"/>
          <p:nvPr/>
        </p:nvSpPr>
        <p:spPr>
          <a:xfrm>
            <a:off x="2897374" y="1078294"/>
            <a:ext cx="298831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상태가 좋은 영상의 경우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1B3A83-C058-4FE2-A9ED-C5E892363A62}"/>
              </a:ext>
            </a:extLst>
          </p:cNvPr>
          <p:cNvSpPr txBox="1"/>
          <p:nvPr/>
        </p:nvSpPr>
        <p:spPr>
          <a:xfrm>
            <a:off x="1831950" y="5843059"/>
            <a:ext cx="80310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Before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75117-77CD-4284-A486-3E1BEA428548}"/>
              </a:ext>
            </a:extLst>
          </p:cNvPr>
          <p:cNvSpPr txBox="1"/>
          <p:nvPr/>
        </p:nvSpPr>
        <p:spPr>
          <a:xfrm>
            <a:off x="6328234" y="5847264"/>
            <a:ext cx="65825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After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93F6C3-21DB-4364-95FF-3B11C73D6994}"/>
              </a:ext>
            </a:extLst>
          </p:cNvPr>
          <p:cNvSpPr/>
          <p:nvPr/>
        </p:nvSpPr>
        <p:spPr>
          <a:xfrm>
            <a:off x="5663713" y="3737675"/>
            <a:ext cx="2105160" cy="2100788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8BF438-A498-47D4-86CE-12FA035B0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64" y="1557885"/>
            <a:ext cx="2534997" cy="42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7844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E8EBC35-9BE8-4DC4-B012-C563DE72D166}"/>
              </a:ext>
            </a:extLst>
          </p:cNvPr>
          <p:cNvSpPr/>
          <p:nvPr/>
        </p:nvSpPr>
        <p:spPr>
          <a:xfrm>
            <a:off x="3357690" y="3204848"/>
            <a:ext cx="2819624" cy="237689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A12EF4BE-04D7-4F6B-98B0-BB5ED53379C2}"/>
              </a:ext>
            </a:extLst>
          </p:cNvPr>
          <p:cNvSpPr/>
          <p:nvPr/>
        </p:nvSpPr>
        <p:spPr>
          <a:xfrm>
            <a:off x="3151795" y="986640"/>
            <a:ext cx="2819624" cy="2520477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756950" y="325210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200" b="1" dirty="0">
                <a:latin typeface="HY견고딕"/>
                <a:ea typeface="HY견고딕"/>
                <a:sym typeface="Wingdings"/>
              </a:rPr>
              <a:t>OCR </a:t>
            </a:r>
            <a:r>
              <a:rPr lang="ko-KR" altLang="en-US" sz="3200" b="1" dirty="0">
                <a:latin typeface="HY견고딕"/>
                <a:ea typeface="HY견고딕"/>
                <a:sym typeface="Wingdings"/>
              </a:rPr>
              <a:t>인식률 </a:t>
            </a:r>
            <a:r>
              <a:rPr lang="en-US" altLang="ko-KR" sz="3200" b="1" dirty="0">
                <a:latin typeface="HY견고딕"/>
                <a:ea typeface="HY견고딕"/>
                <a:sym typeface="Wingdings"/>
              </a:rPr>
              <a:t>(3)</a:t>
            </a:r>
            <a:endParaRPr lang="ko-KR" sz="3200" b="1" i="0" dirty="0"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14</a:t>
            </a:fld>
            <a:endParaRPr lang="en-US" sz="1400" b="0" i="0" dirty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121A0F-B3AB-418D-A229-CD6352C63098}"/>
              </a:ext>
            </a:extLst>
          </p:cNvPr>
          <p:cNvSpPr txBox="1"/>
          <p:nvPr/>
        </p:nvSpPr>
        <p:spPr>
          <a:xfrm>
            <a:off x="3357690" y="1629912"/>
            <a:ext cx="2728152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전처리</a:t>
            </a:r>
            <a:r>
              <a:rPr lang="ko-KR" altLang="en-US" dirty="0">
                <a:solidFill>
                  <a:schemeClr val="bg1"/>
                </a:solidFill>
              </a:rPr>
              <a:t> 이전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56/73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한글 인식률 </a:t>
            </a:r>
            <a:r>
              <a:rPr lang="en-US" altLang="ko-KR" dirty="0">
                <a:solidFill>
                  <a:schemeClr val="bg1"/>
                </a:solidFill>
              </a:rPr>
              <a:t>76%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숫자 인식률 </a:t>
            </a:r>
            <a:r>
              <a:rPr lang="en-US" altLang="ko-KR" dirty="0">
                <a:solidFill>
                  <a:schemeClr val="bg1"/>
                </a:solidFill>
              </a:rPr>
              <a:t>100%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3AB5A8-24E9-46EE-8034-8D49D21405C6}"/>
              </a:ext>
            </a:extLst>
          </p:cNvPr>
          <p:cNvSpPr txBox="1"/>
          <p:nvPr/>
        </p:nvSpPr>
        <p:spPr>
          <a:xfrm>
            <a:off x="3539809" y="3790722"/>
            <a:ext cx="2241319" cy="230832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전처리</a:t>
            </a:r>
            <a:r>
              <a:rPr lang="ko-KR" altLang="en-US" dirty="0">
                <a:solidFill>
                  <a:schemeClr val="bg1"/>
                </a:solidFill>
              </a:rPr>
              <a:t> 이후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61/73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한글 인식률 </a:t>
            </a:r>
            <a:r>
              <a:rPr lang="en-US" altLang="ko-KR" dirty="0">
                <a:solidFill>
                  <a:schemeClr val="bg1"/>
                </a:solidFill>
              </a:rPr>
              <a:t>83%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숫자 인식률 </a:t>
            </a:r>
            <a:r>
              <a:rPr lang="en-US" altLang="ko-KR" dirty="0">
                <a:solidFill>
                  <a:schemeClr val="bg1"/>
                </a:solidFill>
              </a:rPr>
              <a:t>100%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한글 인식률 </a:t>
            </a:r>
            <a:r>
              <a:rPr lang="en-US" altLang="ko-KR" dirty="0"/>
              <a:t>5% </a:t>
            </a:r>
            <a:r>
              <a:rPr lang="ko-KR" altLang="en-US" dirty="0"/>
              <a:t>상승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31F3B6-7DBF-4D43-9193-DB6CCC10A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842" y="1328079"/>
            <a:ext cx="2614845" cy="4358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E12F41-F0C9-48C3-A40F-822EDEE84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76" y="1344810"/>
            <a:ext cx="2594767" cy="432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7417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684923" y="359594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dirty="0">
                <a:latin typeface="HY견고딕"/>
                <a:ea typeface="HY견고딕"/>
                <a:sym typeface="Wingdings"/>
              </a:rPr>
              <a:t>가계부 기능 설명</a:t>
            </a:r>
            <a:endParaRPr lang="ko-KR" sz="3200" b="1" i="0" dirty="0"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15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FAFBDC-314A-433E-8C3B-2E6143E69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896017"/>
              </p:ext>
            </p:extLst>
          </p:nvPr>
        </p:nvGraphicFramePr>
        <p:xfrm>
          <a:off x="612896" y="1341804"/>
          <a:ext cx="7541407" cy="4753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033">
                  <a:extLst>
                    <a:ext uri="{9D8B030D-6E8A-4147-A177-3AD203B41FA5}">
                      <a16:colId xmlns:a16="http://schemas.microsoft.com/office/drawing/2014/main" val="3970487787"/>
                    </a:ext>
                  </a:extLst>
                </a:gridCol>
                <a:gridCol w="5795374">
                  <a:extLst>
                    <a:ext uri="{9D8B030D-6E8A-4147-A177-3AD203B41FA5}">
                      <a16:colId xmlns:a16="http://schemas.microsoft.com/office/drawing/2014/main" val="1840883621"/>
                    </a:ext>
                  </a:extLst>
                </a:gridCol>
              </a:tblGrid>
              <a:tr h="6059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767648"/>
                  </a:ext>
                </a:extLst>
              </a:tr>
              <a:tr h="676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공유 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&amp; 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메신저</a:t>
                      </a:r>
                      <a:endParaRPr lang="en-US" altLang="ko-KR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가계부를 여러 명이 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동시에 수정하며 공유하는 메신저 기능</a:t>
                      </a:r>
                      <a:endParaRPr lang="en-US" altLang="ko-K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2842487"/>
                  </a:ext>
                </a:extLst>
              </a:tr>
              <a:tr h="698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지출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수입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기본적인 가계부 사용자 입력 기능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날짜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항목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4407618"/>
                  </a:ext>
                </a:extLst>
              </a:tr>
              <a:tr h="698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통계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차트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월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주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일 </a:t>
                      </a:r>
                      <a:r>
                        <a:rPr lang="ko-KR" altLang="en-US" dirty="0"/>
                        <a:t>별 통계와 차트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/>
                        <a:t>일별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소비내역이 기록된 달력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26031"/>
                  </a:ext>
                </a:extLst>
              </a:tr>
              <a:tr h="1036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내보내기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불러오기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작성된 가계부를 엑셀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한글 문서 등 원하는 방식으로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내보내고 불러오는 기능 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03603"/>
                  </a:ext>
                </a:extLst>
              </a:tr>
              <a:tr h="1036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가계부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자동완성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OCR</a:t>
                      </a:r>
                      <a:r>
                        <a:rPr lang="ko-KR" altLang="en-US" dirty="0"/>
                        <a:t>기능과 문자메시지</a:t>
                      </a:r>
                      <a:r>
                        <a:rPr lang="en-US" altLang="ko-KR" dirty="0"/>
                        <a:t>(SMS) </a:t>
                      </a:r>
                      <a:r>
                        <a:rPr lang="ko-KR" altLang="en-US" dirty="0"/>
                        <a:t>분석을 통한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가계부 자동완성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08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376480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684923" y="359594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dirty="0">
                <a:latin typeface="HY견고딕"/>
                <a:ea typeface="HY견고딕"/>
                <a:sym typeface="Wingdings"/>
              </a:rPr>
              <a:t>가계부 구현방법</a:t>
            </a:r>
            <a:endParaRPr lang="ko-KR" sz="3200" b="1" i="0" dirty="0"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16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FAFBDC-314A-433E-8C3B-2E6143E69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383268"/>
              </p:ext>
            </p:extLst>
          </p:nvPr>
        </p:nvGraphicFramePr>
        <p:xfrm>
          <a:off x="612896" y="1341804"/>
          <a:ext cx="7541407" cy="4991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033">
                  <a:extLst>
                    <a:ext uri="{9D8B030D-6E8A-4147-A177-3AD203B41FA5}">
                      <a16:colId xmlns:a16="http://schemas.microsoft.com/office/drawing/2014/main" val="3970487787"/>
                    </a:ext>
                  </a:extLst>
                </a:gridCol>
                <a:gridCol w="5795374">
                  <a:extLst>
                    <a:ext uri="{9D8B030D-6E8A-4147-A177-3AD203B41FA5}">
                      <a16:colId xmlns:a16="http://schemas.microsoft.com/office/drawing/2014/main" val="1840883621"/>
                    </a:ext>
                  </a:extLst>
                </a:gridCol>
              </a:tblGrid>
              <a:tr h="6059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767648"/>
                  </a:ext>
                </a:extLst>
              </a:tr>
              <a:tr h="676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공유 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&amp; 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메신저</a:t>
                      </a:r>
                      <a:endParaRPr lang="en-US" altLang="ko-KR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채팅 기능 </a:t>
                      </a:r>
                      <a:r>
                        <a:rPr lang="en-US" altLang="ko-KR" sz="1800" dirty="0"/>
                        <a:t>–Firebase Realtime DB </a:t>
                      </a:r>
                      <a:r>
                        <a:rPr lang="ko-KR" altLang="en-US" sz="1800" dirty="0"/>
                        <a:t>사용 구현</a:t>
                      </a:r>
                      <a:r>
                        <a:rPr lang="en-US" altLang="ko-KR" sz="180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800" dirty="0"/>
                        <a:t>공유 기능 </a:t>
                      </a:r>
                      <a:r>
                        <a:rPr lang="en-US" altLang="ko-KR" sz="1800" dirty="0"/>
                        <a:t>– </a:t>
                      </a:r>
                      <a:r>
                        <a:rPr lang="ko-KR" altLang="en-US" sz="1800" dirty="0"/>
                        <a:t>데이터 베이스에서 해당 가계부 추출</a:t>
                      </a:r>
                      <a:r>
                        <a:rPr lang="en-US" altLang="ko-KR" sz="18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800" dirty="0"/>
                        <a:t>수정 및 출력</a:t>
                      </a:r>
                      <a:r>
                        <a:rPr lang="en-US" altLang="ko-KR" sz="1800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2842487"/>
                  </a:ext>
                </a:extLst>
              </a:tr>
              <a:tr h="698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지출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수입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 입력 값을 </a:t>
                      </a:r>
                      <a:r>
                        <a:rPr lang="en-US" altLang="ko-KR" dirty="0"/>
                        <a:t>Firebase Database</a:t>
                      </a:r>
                      <a:r>
                        <a:rPr lang="ko-KR" altLang="en-US" dirty="0"/>
                        <a:t>에 삽입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4407618"/>
                  </a:ext>
                </a:extLst>
              </a:tr>
              <a:tr h="698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통계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차트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MPAndroidChart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라이브러리 사용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 차트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26031"/>
                  </a:ext>
                </a:extLst>
              </a:tr>
              <a:tr h="1036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내보내기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불러오기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Android Poi </a:t>
                      </a:r>
                      <a:r>
                        <a:rPr lang="ko-KR" altLang="en-US" dirty="0"/>
                        <a:t>라이브러리를 사용하여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데이터베이스로부터 엑셀파일을 만들어 저장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불러온다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03603"/>
                  </a:ext>
                </a:extLst>
              </a:tr>
              <a:tr h="1036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가계부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자동완성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OCR – Tesseract </a:t>
                      </a:r>
                      <a:r>
                        <a:rPr lang="ko-KR" altLang="en-US" dirty="0"/>
                        <a:t>라이브러리사용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 algn="ctr" latinLnBrk="1"/>
                      <a:r>
                        <a:rPr lang="ko-KR" altLang="en-US" dirty="0"/>
                        <a:t>문자메시지</a:t>
                      </a:r>
                      <a:r>
                        <a:rPr lang="en-US" altLang="ko-KR" dirty="0"/>
                        <a:t>(SMS) </a:t>
                      </a:r>
                      <a:r>
                        <a:rPr lang="ko-KR" altLang="en-US" dirty="0"/>
                        <a:t>분석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 err="1"/>
                        <a:t>브로드캐스팅</a:t>
                      </a:r>
                      <a:r>
                        <a:rPr lang="ko-KR" altLang="en-US" dirty="0"/>
                        <a:t> 리시버 활용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08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8275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684922" y="359594"/>
            <a:ext cx="4825809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200" b="1" dirty="0">
                <a:latin typeface="HY견고딕"/>
                <a:ea typeface="HY견고딕"/>
                <a:sym typeface="Wingdings"/>
              </a:rPr>
              <a:t>SMS</a:t>
            </a:r>
            <a:r>
              <a:rPr lang="ko-KR" altLang="en-US" sz="3200" b="1" dirty="0">
                <a:latin typeface="HY견고딕"/>
                <a:ea typeface="HY견고딕"/>
                <a:sym typeface="Wingdings"/>
              </a:rPr>
              <a:t>를 통한 사용량 분석</a:t>
            </a:r>
            <a:endParaRPr lang="ko-KR" sz="3200" b="1" i="0" dirty="0"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17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BD70E1-4613-4222-A5DF-5D0CEABF9871}"/>
              </a:ext>
            </a:extLst>
          </p:cNvPr>
          <p:cNvSpPr txBox="1"/>
          <p:nvPr/>
        </p:nvSpPr>
        <p:spPr>
          <a:xfrm>
            <a:off x="4430327" y="1918020"/>
            <a:ext cx="4059375" cy="369332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안드로이드 </a:t>
            </a:r>
            <a:r>
              <a:rPr lang="ko-KR" altLang="en-US" dirty="0" err="1"/>
              <a:t>브로드</a:t>
            </a:r>
            <a:r>
              <a:rPr lang="ko-KR" altLang="en-US" dirty="0"/>
              <a:t> 캐스트 리시버 상속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DC8E22E-7F05-4E6E-B35B-E8466FACC919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>
            <a:off x="6460015" y="2287352"/>
            <a:ext cx="1" cy="5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674D57-F6B9-43DE-BD59-38AAEE4DD8CB}"/>
              </a:ext>
            </a:extLst>
          </p:cNvPr>
          <p:cNvSpPr txBox="1"/>
          <p:nvPr/>
        </p:nvSpPr>
        <p:spPr>
          <a:xfrm>
            <a:off x="4551300" y="2817134"/>
            <a:ext cx="3817431" cy="369332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문자내역 파싱</a:t>
            </a:r>
            <a:r>
              <a:rPr lang="en-US" altLang="ko-KR" dirty="0"/>
              <a:t>(</a:t>
            </a:r>
            <a:r>
              <a:rPr lang="en-US" altLang="ko-KR" dirty="0" err="1"/>
              <a:t>getMessageBody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B7F03D4-47F0-48A9-885C-B273A38A6066}"/>
              </a:ext>
            </a:extLst>
          </p:cNvPr>
          <p:cNvCxnSpPr>
            <a:cxnSpLocks/>
          </p:cNvCxnSpPr>
          <p:nvPr/>
        </p:nvCxnSpPr>
        <p:spPr>
          <a:xfrm>
            <a:off x="6506181" y="3149229"/>
            <a:ext cx="0" cy="567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E232658-94EF-47AE-9E0C-081CE9D7096A}"/>
              </a:ext>
            </a:extLst>
          </p:cNvPr>
          <p:cNvSpPr txBox="1"/>
          <p:nvPr/>
        </p:nvSpPr>
        <p:spPr>
          <a:xfrm>
            <a:off x="4551301" y="3716248"/>
            <a:ext cx="3817431" cy="646331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키워드를 찾아 데이터베이스에 삽입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금액 </a:t>
            </a:r>
            <a:r>
              <a:rPr lang="en-US" altLang="ko-KR" dirty="0"/>
              <a:t>: </a:t>
            </a:r>
            <a:r>
              <a:rPr lang="ko-KR" altLang="en-US" dirty="0"/>
              <a:t>원</a:t>
            </a:r>
            <a:r>
              <a:rPr lang="en-US" altLang="ko-KR" dirty="0"/>
              <a:t> , </a:t>
            </a:r>
            <a:r>
              <a:rPr lang="ko-KR" altLang="en-US" dirty="0"/>
              <a:t>은행</a:t>
            </a:r>
            <a:r>
              <a:rPr lang="en-US" altLang="ko-KR" dirty="0"/>
              <a:t>, </a:t>
            </a:r>
            <a:r>
              <a:rPr lang="ko-KR" altLang="en-US" dirty="0"/>
              <a:t>잔액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AFA2A-DFEF-4E5D-A8A8-A460A1E1EB06}"/>
              </a:ext>
            </a:extLst>
          </p:cNvPr>
          <p:cNvSpPr txBox="1"/>
          <p:nvPr/>
        </p:nvSpPr>
        <p:spPr>
          <a:xfrm>
            <a:off x="4551300" y="4929598"/>
            <a:ext cx="3817431" cy="369332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 화면 출력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9137E1-8B17-46A0-8710-FFC1C025C2EB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6460016" y="4362579"/>
            <a:ext cx="1" cy="567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D63082A-87C9-429D-BB5F-7956894C5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96" y="1341804"/>
            <a:ext cx="2461860" cy="40335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7D6BB9-A5D8-4498-A19B-87F5177CCFD2}"/>
              </a:ext>
            </a:extLst>
          </p:cNvPr>
          <p:cNvSpPr txBox="1"/>
          <p:nvPr/>
        </p:nvSpPr>
        <p:spPr>
          <a:xfrm>
            <a:off x="1549247" y="5609038"/>
            <a:ext cx="149752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실행 화면 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35950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684923" y="301541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dirty="0">
                <a:latin typeface="HY견고딕"/>
                <a:ea typeface="HY견고딕"/>
                <a:sym typeface="Wingdings"/>
              </a:rPr>
              <a:t>가계부 공유 </a:t>
            </a:r>
            <a:r>
              <a:rPr lang="en-US" altLang="ko-KR" sz="3200" b="1" dirty="0">
                <a:latin typeface="HY견고딕"/>
                <a:ea typeface="HY견고딕"/>
                <a:sym typeface="Wingdings"/>
              </a:rPr>
              <a:t>&amp; </a:t>
            </a:r>
            <a:r>
              <a:rPr lang="ko-KR" altLang="en-US" sz="3200" b="1" dirty="0">
                <a:latin typeface="HY견고딕"/>
                <a:ea typeface="HY견고딕"/>
                <a:sym typeface="Wingdings"/>
              </a:rPr>
              <a:t>메신저</a:t>
            </a:r>
            <a:endParaRPr lang="ko-KR" sz="3200" b="1" i="0" dirty="0"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18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pic>
        <p:nvPicPr>
          <p:cNvPr id="5" name="그래픽 4" descr="사용자">
            <a:extLst>
              <a:ext uri="{FF2B5EF4-FFF2-40B4-BE49-F238E27FC236}">
                <a16:creationId xmlns:a16="http://schemas.microsoft.com/office/drawing/2014/main" id="{A13CA46A-4A0F-4A41-9393-6CFAD19D7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275" y="744011"/>
            <a:ext cx="914400" cy="914400"/>
          </a:xfrm>
          <a:prstGeom prst="rect">
            <a:avLst/>
          </a:prstGeom>
        </p:spPr>
      </p:pic>
      <p:pic>
        <p:nvPicPr>
          <p:cNvPr id="7" name="그래픽 6" descr="사용자">
            <a:extLst>
              <a:ext uri="{FF2B5EF4-FFF2-40B4-BE49-F238E27FC236}">
                <a16:creationId xmlns:a16="http://schemas.microsoft.com/office/drawing/2014/main" id="{9741FFDC-4CDA-4CAD-AC04-AE7CB32F0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275" y="4086618"/>
            <a:ext cx="914400" cy="914400"/>
          </a:xfrm>
          <a:prstGeom prst="rect">
            <a:avLst/>
          </a:prstGeom>
        </p:spPr>
      </p:pic>
      <p:pic>
        <p:nvPicPr>
          <p:cNvPr id="8" name="그래픽 7" descr="사용자">
            <a:extLst>
              <a:ext uri="{FF2B5EF4-FFF2-40B4-BE49-F238E27FC236}">
                <a16:creationId xmlns:a16="http://schemas.microsoft.com/office/drawing/2014/main" id="{01EBB37E-3F9F-4212-88F3-02BE36474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790" y="2947478"/>
            <a:ext cx="914400" cy="914400"/>
          </a:xfrm>
          <a:prstGeom prst="rect">
            <a:avLst/>
          </a:prstGeom>
        </p:spPr>
      </p:pic>
      <p:pic>
        <p:nvPicPr>
          <p:cNvPr id="9" name="그래픽 8" descr="사용자">
            <a:extLst>
              <a:ext uri="{FF2B5EF4-FFF2-40B4-BE49-F238E27FC236}">
                <a16:creationId xmlns:a16="http://schemas.microsoft.com/office/drawing/2014/main" id="{1082CB43-7B27-4C7D-BF99-06A295792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706" y="1799955"/>
            <a:ext cx="914400" cy="914400"/>
          </a:xfrm>
          <a:prstGeom prst="rect">
            <a:avLst/>
          </a:prstGeom>
        </p:spPr>
      </p:pic>
      <p:pic>
        <p:nvPicPr>
          <p:cNvPr id="10" name="그래픽 9" descr="사용자">
            <a:extLst>
              <a:ext uri="{FF2B5EF4-FFF2-40B4-BE49-F238E27FC236}">
                <a16:creationId xmlns:a16="http://schemas.microsoft.com/office/drawing/2014/main" id="{D31437BA-FFCF-4D89-92FE-A0E5E485A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4875" y="834138"/>
            <a:ext cx="914400" cy="914400"/>
          </a:xfrm>
          <a:prstGeom prst="rect">
            <a:avLst/>
          </a:prstGeom>
        </p:spPr>
      </p:pic>
      <p:pic>
        <p:nvPicPr>
          <p:cNvPr id="11" name="그래픽 10" descr="사용자">
            <a:extLst>
              <a:ext uri="{FF2B5EF4-FFF2-40B4-BE49-F238E27FC236}">
                <a16:creationId xmlns:a16="http://schemas.microsoft.com/office/drawing/2014/main" id="{47F9B8B0-AF38-4C26-824A-9C63B81AF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4875" y="3991450"/>
            <a:ext cx="914400" cy="914400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6CFA0C8F-B02B-451C-9AA4-77A66D21D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4875" y="2862159"/>
            <a:ext cx="914400" cy="914400"/>
          </a:xfrm>
          <a:prstGeom prst="rect">
            <a:avLst/>
          </a:prstGeom>
        </p:spPr>
      </p:pic>
      <p:pic>
        <p:nvPicPr>
          <p:cNvPr id="13" name="그래픽 12" descr="사용자">
            <a:extLst>
              <a:ext uri="{FF2B5EF4-FFF2-40B4-BE49-F238E27FC236}">
                <a16:creationId xmlns:a16="http://schemas.microsoft.com/office/drawing/2014/main" id="{3947B8A4-0E5C-4392-88A2-47824DA8D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7061" y="1840176"/>
            <a:ext cx="914400" cy="914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2D27A17-BE1F-4A6A-B847-E6EE955F3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98" y="971920"/>
            <a:ext cx="3837448" cy="200492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AEF51E-CB6A-49AF-BC10-4B1BFC393A4D}"/>
              </a:ext>
            </a:extLst>
          </p:cNvPr>
          <p:cNvSpPr/>
          <p:nvPr/>
        </p:nvSpPr>
        <p:spPr>
          <a:xfrm>
            <a:off x="2485598" y="2976843"/>
            <a:ext cx="3837448" cy="7997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        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65BBDF-D094-4637-B0EC-4829DC4B4448}"/>
              </a:ext>
            </a:extLst>
          </p:cNvPr>
          <p:cNvSpPr/>
          <p:nvPr/>
        </p:nvSpPr>
        <p:spPr>
          <a:xfrm>
            <a:off x="2485598" y="3776559"/>
            <a:ext cx="3837448" cy="382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79B76C7-CF81-4469-9749-E2FA1AA22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94" y="3776561"/>
            <a:ext cx="2713576" cy="3820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5E9BAF8-AC55-4037-BA2D-741EF83E44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57" y="3038131"/>
            <a:ext cx="365841" cy="62629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CA0225C-C3EB-457D-810E-E9F6BEF387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092" y="3042413"/>
            <a:ext cx="365841" cy="62629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BC318C-55EC-478D-AEDD-56D650FDB3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486" y="3039320"/>
            <a:ext cx="365841" cy="62629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7FE396B-3185-4649-B8FD-4F6D70A4AB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85" y="3039320"/>
            <a:ext cx="365841" cy="62629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5D94C5-ABEB-466F-802B-2FBF44F3E5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222" y="3038131"/>
            <a:ext cx="365841" cy="62629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A749C3-4E80-41CB-ACBF-D401ADA91989}"/>
              </a:ext>
            </a:extLst>
          </p:cNvPr>
          <p:cNvSpPr txBox="1"/>
          <p:nvPr/>
        </p:nvSpPr>
        <p:spPr>
          <a:xfrm>
            <a:off x="2745147" y="3829101"/>
            <a:ext cx="99679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메시지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07EAA7-21B5-41DD-875D-DDAD696A5C7D}"/>
              </a:ext>
            </a:extLst>
          </p:cNvPr>
          <p:cNvSpPr txBox="1"/>
          <p:nvPr/>
        </p:nvSpPr>
        <p:spPr>
          <a:xfrm>
            <a:off x="2756224" y="3248925"/>
            <a:ext cx="99679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사진</a:t>
            </a:r>
          </a:p>
        </p:txBody>
      </p:sp>
      <p:cxnSp>
        <p:nvCxnSpPr>
          <p:cNvPr id="9216" name="직선 화살표 연결선 9215">
            <a:extLst>
              <a:ext uri="{FF2B5EF4-FFF2-40B4-BE49-F238E27FC236}">
                <a16:creationId xmlns:a16="http://schemas.microsoft.com/office/drawing/2014/main" id="{01C79D69-06F5-4C46-B84C-3A1877CEE8E4}"/>
              </a:ext>
            </a:extLst>
          </p:cNvPr>
          <p:cNvCxnSpPr>
            <a:cxnSpLocks/>
          </p:cNvCxnSpPr>
          <p:nvPr/>
        </p:nvCxnSpPr>
        <p:spPr>
          <a:xfrm>
            <a:off x="1551290" y="1030038"/>
            <a:ext cx="712557" cy="535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8679212-3AE6-4FC0-B2B1-5BC58FBA94DC}"/>
              </a:ext>
            </a:extLst>
          </p:cNvPr>
          <p:cNvCxnSpPr>
            <a:cxnSpLocks/>
          </p:cNvCxnSpPr>
          <p:nvPr/>
        </p:nvCxnSpPr>
        <p:spPr>
          <a:xfrm flipV="1">
            <a:off x="1551290" y="3019929"/>
            <a:ext cx="678898" cy="37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0F11174-8809-4F99-B3DC-24FECAA5B16E}"/>
              </a:ext>
            </a:extLst>
          </p:cNvPr>
          <p:cNvCxnSpPr>
            <a:cxnSpLocks/>
          </p:cNvCxnSpPr>
          <p:nvPr/>
        </p:nvCxnSpPr>
        <p:spPr>
          <a:xfrm flipV="1">
            <a:off x="1593357" y="3776560"/>
            <a:ext cx="596635" cy="672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6DFF7F5-2371-43AA-95B1-15084AC0E147}"/>
              </a:ext>
            </a:extLst>
          </p:cNvPr>
          <p:cNvCxnSpPr>
            <a:cxnSpLocks/>
          </p:cNvCxnSpPr>
          <p:nvPr/>
        </p:nvCxnSpPr>
        <p:spPr>
          <a:xfrm>
            <a:off x="1534665" y="2272227"/>
            <a:ext cx="7291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C77C35C-313B-4631-87BA-C6F2344402D7}"/>
              </a:ext>
            </a:extLst>
          </p:cNvPr>
          <p:cNvCxnSpPr>
            <a:cxnSpLocks/>
          </p:cNvCxnSpPr>
          <p:nvPr/>
        </p:nvCxnSpPr>
        <p:spPr>
          <a:xfrm flipH="1">
            <a:off x="6630907" y="1170782"/>
            <a:ext cx="601393" cy="47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6F8F074-8FEB-41DB-A43A-A9FEA0E6FC2A}"/>
              </a:ext>
            </a:extLst>
          </p:cNvPr>
          <p:cNvCxnSpPr>
            <a:cxnSpLocks/>
          </p:cNvCxnSpPr>
          <p:nvPr/>
        </p:nvCxnSpPr>
        <p:spPr>
          <a:xfrm flipH="1">
            <a:off x="6592206" y="2339233"/>
            <a:ext cx="73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B2F75FA-F292-4D6A-A2D7-50A7854E8D0A}"/>
              </a:ext>
            </a:extLst>
          </p:cNvPr>
          <p:cNvCxnSpPr>
            <a:cxnSpLocks/>
          </p:cNvCxnSpPr>
          <p:nvPr/>
        </p:nvCxnSpPr>
        <p:spPr>
          <a:xfrm flipH="1" flipV="1">
            <a:off x="6592206" y="2947478"/>
            <a:ext cx="640095" cy="403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9A2B450-2497-4230-9FA1-2DF20E0036F1}"/>
              </a:ext>
            </a:extLst>
          </p:cNvPr>
          <p:cNvCxnSpPr>
            <a:cxnSpLocks/>
          </p:cNvCxnSpPr>
          <p:nvPr/>
        </p:nvCxnSpPr>
        <p:spPr>
          <a:xfrm flipH="1" flipV="1">
            <a:off x="6582596" y="3789498"/>
            <a:ext cx="649704" cy="64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1" name="TextBox 9230">
            <a:extLst>
              <a:ext uri="{FF2B5EF4-FFF2-40B4-BE49-F238E27FC236}">
                <a16:creationId xmlns:a16="http://schemas.microsoft.com/office/drawing/2014/main" id="{EC5C3DD6-E413-4905-85A2-BC0A3642A1F3}"/>
              </a:ext>
            </a:extLst>
          </p:cNvPr>
          <p:cNvSpPr txBox="1"/>
          <p:nvPr/>
        </p:nvSpPr>
        <p:spPr>
          <a:xfrm>
            <a:off x="1861500" y="4181366"/>
            <a:ext cx="520675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Showcard Gothic" panose="04020904020102020604" pitchFamily="82" charset="0"/>
              </a:rPr>
              <a:t>그룹 단위로 </a:t>
            </a:r>
            <a:endParaRPr lang="en-US" altLang="ko-KR" sz="2400" b="1" dirty="0">
              <a:latin typeface="Showcard Gothic" panose="04020904020102020604" pitchFamily="82" charset="0"/>
            </a:endParaRPr>
          </a:p>
          <a:p>
            <a:pPr algn="ctr"/>
            <a:r>
              <a:rPr lang="ko-KR" altLang="en-US" sz="2400" b="1" dirty="0">
                <a:latin typeface="Showcard Gothic" panose="04020904020102020604" pitchFamily="82" charset="0"/>
              </a:rPr>
              <a:t>가계부를 공유 및 수정을 할 수 있다</a:t>
            </a:r>
            <a:r>
              <a:rPr lang="en-US" altLang="ko-KR" sz="2000" b="1" dirty="0">
                <a:latin typeface="Showcard Gothic" panose="04020904020102020604" pitchFamily="82" charset="0"/>
              </a:rPr>
              <a:t>.</a:t>
            </a:r>
            <a:endParaRPr lang="ko-KR" altLang="en-US" sz="2000" b="1" dirty="0">
              <a:latin typeface="Showcard Gothic" panose="04020904020102020604" pitchFamily="8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001516-9F2B-4DB2-8C9E-99E15242F317}"/>
              </a:ext>
            </a:extLst>
          </p:cNvPr>
          <p:cNvSpPr txBox="1"/>
          <p:nvPr/>
        </p:nvSpPr>
        <p:spPr>
          <a:xfrm>
            <a:off x="1932259" y="5114687"/>
            <a:ext cx="5402025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가계부 공유 시 </a:t>
            </a:r>
            <a:r>
              <a:rPr lang="ko-KR" altLang="en-US" dirty="0" err="1">
                <a:solidFill>
                  <a:schemeClr val="tx1">
                    <a:lumMod val="50000"/>
                  </a:schemeClr>
                </a:solidFill>
              </a:rPr>
              <a:t>락을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 걸어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수정중인 사람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명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아니면 가계부에 쓰기 접근이 불가능하게 하고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읽기만 가능하게 한다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025151B-F78F-442F-BDAB-2D1B4DDAD417}"/>
              </a:ext>
            </a:extLst>
          </p:cNvPr>
          <p:cNvSpPr/>
          <p:nvPr/>
        </p:nvSpPr>
        <p:spPr>
          <a:xfrm>
            <a:off x="500273" y="5063259"/>
            <a:ext cx="1026833" cy="622437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가계부 동시성 제어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22998DE-CB4A-4FC4-80DD-C41374C2E48E}"/>
              </a:ext>
            </a:extLst>
          </p:cNvPr>
          <p:cNvSpPr/>
          <p:nvPr/>
        </p:nvSpPr>
        <p:spPr>
          <a:xfrm>
            <a:off x="1495675" y="5303296"/>
            <a:ext cx="241310" cy="144031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73925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716082" y="364285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시스템 </a:t>
            </a:r>
            <a:r>
              <a:rPr lang="ko-KR" altLang="en-US" sz="3200" b="1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예상 수행</a:t>
            </a:r>
            <a:r>
              <a:rPr lang="ko-KR" sz="3200" b="1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 </a:t>
            </a:r>
            <a:r>
              <a:rPr lang="ko-KR" altLang="en-US" sz="3200" b="1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결과</a:t>
            </a:r>
            <a:endParaRPr lang="ko-KR" sz="3200" b="1" i="0" dirty="0">
              <a:solidFill>
                <a:srgbClr val="000000">
                  <a:alpha val="100000"/>
                </a:srgbClr>
              </a:solidFill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19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1B3BB-2041-4C48-A35A-B5D9A00E73EC}"/>
              </a:ext>
            </a:extLst>
          </p:cNvPr>
          <p:cNvSpPr txBox="1"/>
          <p:nvPr/>
        </p:nvSpPr>
        <p:spPr>
          <a:xfrm>
            <a:off x="756950" y="1269777"/>
            <a:ext cx="7777738" cy="31393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 fontAlgn="base">
              <a:buAutoNum type="arabicPeriod"/>
            </a:pPr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endParaRPr lang="ko-KR" altLang="en-US" sz="2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00A4324-5682-467A-984E-8D3350DBD095}"/>
              </a:ext>
            </a:extLst>
          </p:cNvPr>
          <p:cNvSpPr/>
          <p:nvPr/>
        </p:nvSpPr>
        <p:spPr>
          <a:xfrm>
            <a:off x="4147909" y="3448800"/>
            <a:ext cx="864324" cy="447096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8B90E3-2223-4B47-A512-79586793F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155" y="1772399"/>
            <a:ext cx="2487764" cy="3944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DDF346-001D-48FF-8DD7-1EDEFE6B2BB1}"/>
              </a:ext>
            </a:extLst>
          </p:cNvPr>
          <p:cNvSpPr txBox="1"/>
          <p:nvPr/>
        </p:nvSpPr>
        <p:spPr>
          <a:xfrm>
            <a:off x="3829711" y="2320678"/>
            <a:ext cx="1548345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핵심단어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/>
              <a:t>추출</a:t>
            </a:r>
            <a:r>
              <a:rPr lang="en-US" altLang="ko-KR" dirty="0"/>
              <a:t>, </a:t>
            </a:r>
            <a:r>
              <a:rPr lang="ko-KR" altLang="en-US" dirty="0"/>
              <a:t>분석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금액 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3C5B2D-CC53-4A0D-885F-988DDD581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44" y="1817418"/>
            <a:ext cx="2441005" cy="3851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D8B571-BC48-4014-8518-F8CA6210F7B4}"/>
              </a:ext>
            </a:extLst>
          </p:cNvPr>
          <p:cNvSpPr/>
          <p:nvPr/>
        </p:nvSpPr>
        <p:spPr>
          <a:xfrm>
            <a:off x="3153016" y="2674576"/>
            <a:ext cx="252863" cy="124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0339EC-670A-47DB-B56E-0526B48EDDF1}"/>
              </a:ext>
            </a:extLst>
          </p:cNvPr>
          <p:cNvSpPr/>
          <p:nvPr/>
        </p:nvSpPr>
        <p:spPr>
          <a:xfrm>
            <a:off x="1261139" y="3815889"/>
            <a:ext cx="353348" cy="124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6C77AB-6C25-4844-B835-061C5DE9496B}"/>
              </a:ext>
            </a:extLst>
          </p:cNvPr>
          <p:cNvSpPr/>
          <p:nvPr/>
        </p:nvSpPr>
        <p:spPr>
          <a:xfrm>
            <a:off x="1765328" y="4409098"/>
            <a:ext cx="576216" cy="101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25970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E8F514B-9DEA-44D5-A590-F7EF1DAA81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6382" y="331941"/>
            <a:ext cx="5183999" cy="563823"/>
          </a:xfrm>
        </p:spPr>
        <p:txBody>
          <a:bodyPr/>
          <a:lstStyle/>
          <a:p>
            <a:pPr eaLnBrk="1" hangingPunct="1"/>
            <a:r>
              <a:rPr lang="ko-KR" altLang="en-US" sz="3002">
                <a:latin typeface="맑은 고딕" panose="020B0503020000020004" pitchFamily="50" charset="-127"/>
                <a:ea typeface="맑은 고딕" panose="020B0503020000020004" pitchFamily="50" charset="-127"/>
              </a:rPr>
              <a:t>차        례</a:t>
            </a:r>
            <a:endParaRPr lang="ko-KR" altLang="en-US" sz="3002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549C0229-1D7E-46A5-984C-0C0DCC713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1558" y="722647"/>
            <a:ext cx="184235" cy="36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latinLnBrk="0" hangingPunct="1">
              <a:spcBef>
                <a:spcPct val="0"/>
              </a:spcBef>
              <a:spcAft>
                <a:spcPct val="0"/>
              </a:spcAft>
            </a:pPr>
            <a:endParaRPr kumimoji="0" lang="ko-KR" altLang="en-US" sz="1801">
              <a:solidFill>
                <a:srgbClr val="4D4D4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789" name="AutoShape 5">
            <a:extLst>
              <a:ext uri="{FF2B5EF4-FFF2-40B4-BE49-F238E27FC236}">
                <a16:creationId xmlns:a16="http://schemas.microsoft.com/office/drawing/2014/main" id="{61465081-C8A4-480F-B4BE-1A60615BA6D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6028" y="1262647"/>
            <a:ext cx="4345411" cy="4574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857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1">
              <a:solidFill>
                <a:srgbClr val="47C3B7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3" name="AutoShape 6">
            <a:extLst>
              <a:ext uri="{FF2B5EF4-FFF2-40B4-BE49-F238E27FC236}">
                <a16:creationId xmlns:a16="http://schemas.microsoft.com/office/drawing/2014/main" id="{FA7301DE-FA8A-4E09-AD2C-E508DE3B6F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34852" y="1143528"/>
            <a:ext cx="686118" cy="686118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4" name="Text Box 7">
            <a:extLst>
              <a:ext uri="{FF2B5EF4-FFF2-40B4-BE49-F238E27FC236}">
                <a16:creationId xmlns:a16="http://schemas.microsoft.com/office/drawing/2014/main" id="{D5ABFE9F-6F65-4DC5-AC45-0A60E045050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70264" y="1308705"/>
            <a:ext cx="3557646" cy="36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dist" defTabSz="914857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801" b="1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졸 업 연 구 개 요</a:t>
            </a:r>
          </a:p>
        </p:txBody>
      </p:sp>
      <p:sp>
        <p:nvSpPr>
          <p:cNvPr id="118794" name="AutoShape 10">
            <a:extLst>
              <a:ext uri="{FF2B5EF4-FFF2-40B4-BE49-F238E27FC236}">
                <a16:creationId xmlns:a16="http://schemas.microsoft.com/office/drawing/2014/main" id="{7DE21ACC-E40F-4315-A631-025CC629439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6028" y="1767705"/>
            <a:ext cx="4345411" cy="4574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857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1">
              <a:solidFill>
                <a:srgbClr val="47C3B7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6" name="AutoShape 11">
            <a:extLst>
              <a:ext uri="{FF2B5EF4-FFF2-40B4-BE49-F238E27FC236}">
                <a16:creationId xmlns:a16="http://schemas.microsoft.com/office/drawing/2014/main" id="{4A28E7F4-0F71-4256-B0B3-925DB3AFA2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34852" y="1656529"/>
            <a:ext cx="686118" cy="686118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7" name="Text Box 12">
            <a:extLst>
              <a:ext uri="{FF2B5EF4-FFF2-40B4-BE49-F238E27FC236}">
                <a16:creationId xmlns:a16="http://schemas.microsoft.com/office/drawing/2014/main" id="{D20BE363-B7EC-4EB4-A6AA-9DA588B5F86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70264" y="1813764"/>
            <a:ext cx="3557646" cy="36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dist" defTabSz="914857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801" b="1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</a:p>
        </p:txBody>
      </p:sp>
      <p:sp>
        <p:nvSpPr>
          <p:cNvPr id="118799" name="AutoShape 15">
            <a:extLst>
              <a:ext uri="{FF2B5EF4-FFF2-40B4-BE49-F238E27FC236}">
                <a16:creationId xmlns:a16="http://schemas.microsoft.com/office/drawing/2014/main" id="{E649ABD0-2ADF-4C74-BA42-34FF290C54A9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6028" y="2277528"/>
            <a:ext cx="4345411" cy="4574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857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1">
              <a:solidFill>
                <a:srgbClr val="47C3B7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9" name="AutoShape 16">
            <a:extLst>
              <a:ext uri="{FF2B5EF4-FFF2-40B4-BE49-F238E27FC236}">
                <a16:creationId xmlns:a16="http://schemas.microsoft.com/office/drawing/2014/main" id="{9003BF9B-C356-4E1D-9342-17F2DB57CB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34852" y="2209235"/>
            <a:ext cx="686118" cy="686118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0" name="Text Box 17">
            <a:extLst>
              <a:ext uri="{FF2B5EF4-FFF2-40B4-BE49-F238E27FC236}">
                <a16:creationId xmlns:a16="http://schemas.microsoft.com/office/drawing/2014/main" id="{10A087C4-256C-4FF2-B1A3-0747B1442F4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70264" y="2323588"/>
            <a:ext cx="3557646" cy="36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dist" defTabSz="914857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801" b="1">
                <a:solidFill>
                  <a:srgbClr val="CC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</a:t>
            </a:r>
          </a:p>
        </p:txBody>
      </p:sp>
      <p:sp>
        <p:nvSpPr>
          <p:cNvPr id="118804" name="AutoShape 20">
            <a:extLst>
              <a:ext uri="{FF2B5EF4-FFF2-40B4-BE49-F238E27FC236}">
                <a16:creationId xmlns:a16="http://schemas.microsoft.com/office/drawing/2014/main" id="{4D753F69-8D6C-4CBA-AA56-5F39BB37AF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6028" y="2777823"/>
            <a:ext cx="4345411" cy="4574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857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1">
              <a:solidFill>
                <a:srgbClr val="47C3B7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82" name="AutoShape 21">
            <a:extLst>
              <a:ext uri="{FF2B5EF4-FFF2-40B4-BE49-F238E27FC236}">
                <a16:creationId xmlns:a16="http://schemas.microsoft.com/office/drawing/2014/main" id="{8C20BE8A-76DF-495C-88D9-FFD43EE2DEBD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34852" y="2660293"/>
            <a:ext cx="686118" cy="686118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3" name="Text Box 22">
            <a:extLst>
              <a:ext uri="{FF2B5EF4-FFF2-40B4-BE49-F238E27FC236}">
                <a16:creationId xmlns:a16="http://schemas.microsoft.com/office/drawing/2014/main" id="{97EABC59-1423-4311-8E01-44D95CFF78F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70264" y="2823882"/>
            <a:ext cx="3557646" cy="36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dist" defTabSz="914857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801" b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</a:p>
        </p:txBody>
      </p:sp>
      <p:sp>
        <p:nvSpPr>
          <p:cNvPr id="7184" name="AutoShape 43">
            <a:extLst>
              <a:ext uri="{FF2B5EF4-FFF2-40B4-BE49-F238E27FC236}">
                <a16:creationId xmlns:a16="http://schemas.microsoft.com/office/drawing/2014/main" id="{6A198C2C-664C-479D-BE9A-7CEDEDCF43F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6028" y="3279705"/>
            <a:ext cx="4345411" cy="4574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9C215"/>
              </a:gs>
              <a:gs pos="50000">
                <a:srgbClr val="F7F2CD"/>
              </a:gs>
              <a:gs pos="100000">
                <a:srgbClr val="D9C215"/>
              </a:gs>
            </a:gsLst>
            <a:lin ang="5400000" scaled="1"/>
          </a:gradFill>
          <a:ln w="12700" algn="ctr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5" name="AutoShape 44">
            <a:extLst>
              <a:ext uri="{FF2B5EF4-FFF2-40B4-BE49-F238E27FC236}">
                <a16:creationId xmlns:a16="http://schemas.microsoft.com/office/drawing/2014/main" id="{D2FD5F59-EEAF-4546-83ED-EBA333077E8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34852" y="3160587"/>
            <a:ext cx="686118" cy="686118"/>
          </a:xfrm>
          <a:prstGeom prst="diamond">
            <a:avLst/>
          </a:prstGeom>
          <a:solidFill>
            <a:srgbClr val="D9C215"/>
          </a:solidFill>
          <a:ln w="25400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6" name="Text Box 45">
            <a:extLst>
              <a:ext uri="{FF2B5EF4-FFF2-40B4-BE49-F238E27FC236}">
                <a16:creationId xmlns:a16="http://schemas.microsoft.com/office/drawing/2014/main" id="{8C477AC6-37C1-42E8-9165-890E3B73821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89323" y="3335293"/>
            <a:ext cx="3530647" cy="36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dist" defTabSz="914857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801" b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</a:p>
        </p:txBody>
      </p:sp>
      <p:sp>
        <p:nvSpPr>
          <p:cNvPr id="24" name="AutoShape 5">
            <a:extLst>
              <a:ext uri="{FF2B5EF4-FFF2-40B4-BE49-F238E27FC236}">
                <a16:creationId xmlns:a16="http://schemas.microsoft.com/office/drawing/2014/main" id="{CDA0C4D6-7586-4B3F-8DE0-35226C31FF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6028" y="3776822"/>
            <a:ext cx="4345411" cy="4574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857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1">
              <a:solidFill>
                <a:srgbClr val="47C3B7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88" name="AutoShape 6">
            <a:extLst>
              <a:ext uri="{FF2B5EF4-FFF2-40B4-BE49-F238E27FC236}">
                <a16:creationId xmlns:a16="http://schemas.microsoft.com/office/drawing/2014/main" id="{89C787B7-33BA-416B-B5B9-37A835E156F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34852" y="3657705"/>
            <a:ext cx="686118" cy="686118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9" name="Text Box 7">
            <a:extLst>
              <a:ext uri="{FF2B5EF4-FFF2-40B4-BE49-F238E27FC236}">
                <a16:creationId xmlns:a16="http://schemas.microsoft.com/office/drawing/2014/main" id="{0CA38C8F-62DA-45D2-9AA7-0F7A76D64A9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70264" y="3822881"/>
            <a:ext cx="3557646" cy="36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dist" defTabSz="914857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801" b="1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및 개발 방법</a:t>
            </a:r>
          </a:p>
        </p:txBody>
      </p:sp>
      <p:sp>
        <p:nvSpPr>
          <p:cNvPr id="28" name="AutoShape 10">
            <a:extLst>
              <a:ext uri="{FF2B5EF4-FFF2-40B4-BE49-F238E27FC236}">
                <a16:creationId xmlns:a16="http://schemas.microsoft.com/office/drawing/2014/main" id="{AA24613E-CCF8-4991-8A7B-D270B0AF8055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6028" y="4283470"/>
            <a:ext cx="4345411" cy="4574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857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1" dirty="0">
              <a:solidFill>
                <a:srgbClr val="47C3B7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1" name="AutoShape 11">
            <a:extLst>
              <a:ext uri="{FF2B5EF4-FFF2-40B4-BE49-F238E27FC236}">
                <a16:creationId xmlns:a16="http://schemas.microsoft.com/office/drawing/2014/main" id="{D68B9DB4-6589-4A45-9814-1463CA59C335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34852" y="4170704"/>
            <a:ext cx="686118" cy="686118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92" name="Text Box 12">
            <a:extLst>
              <a:ext uri="{FF2B5EF4-FFF2-40B4-BE49-F238E27FC236}">
                <a16:creationId xmlns:a16="http://schemas.microsoft.com/office/drawing/2014/main" id="{6D64F2F5-D007-47C9-972B-2F0B034BEA5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70264" y="4329528"/>
            <a:ext cx="3557646" cy="36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dist" defTabSz="914857" fontAlgn="base" latinLnBrk="0">
              <a:spcBef>
                <a:spcPct val="0"/>
              </a:spcBef>
              <a:spcAft>
                <a:spcPct val="0"/>
              </a:spcAft>
            </a:pPr>
            <a:endParaRPr kumimoji="0" lang="ko-KR" altLang="en-US" sz="1801" b="1">
              <a:solidFill>
                <a:srgbClr val="0000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AutoShape 15">
            <a:extLst>
              <a:ext uri="{FF2B5EF4-FFF2-40B4-BE49-F238E27FC236}">
                <a16:creationId xmlns:a16="http://schemas.microsoft.com/office/drawing/2014/main" id="{46F27806-6AF6-4A67-816A-DB8D5DF13A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6028" y="4791705"/>
            <a:ext cx="4345411" cy="4574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857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1">
              <a:solidFill>
                <a:srgbClr val="47C3B7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4" name="AutoShape 16">
            <a:extLst>
              <a:ext uri="{FF2B5EF4-FFF2-40B4-BE49-F238E27FC236}">
                <a16:creationId xmlns:a16="http://schemas.microsoft.com/office/drawing/2014/main" id="{98B8DDC8-67AF-482B-8870-15BABAB75A6C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34852" y="4724999"/>
            <a:ext cx="686118" cy="686118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95" name="Text Box 17">
            <a:extLst>
              <a:ext uri="{FF2B5EF4-FFF2-40B4-BE49-F238E27FC236}">
                <a16:creationId xmlns:a16="http://schemas.microsoft.com/office/drawing/2014/main" id="{CAB023A3-AF02-4AB7-8FBE-EF791BA052A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70264" y="4837764"/>
            <a:ext cx="3557646" cy="36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dist" defTabSz="914857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801" b="1">
                <a:solidFill>
                  <a:srgbClr val="CC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8236DB68-24F7-423F-B7BC-FFB4B4A96F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6028" y="5291998"/>
            <a:ext cx="4345411" cy="4574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857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1">
              <a:solidFill>
                <a:srgbClr val="47C3B7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7" name="AutoShape 21">
            <a:extLst>
              <a:ext uri="{FF2B5EF4-FFF2-40B4-BE49-F238E27FC236}">
                <a16:creationId xmlns:a16="http://schemas.microsoft.com/office/drawing/2014/main" id="{B42A59EC-DFC8-4B89-93B9-8C7A6A1B32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34852" y="5174469"/>
            <a:ext cx="686118" cy="686118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98" name="Text Box 22">
            <a:extLst>
              <a:ext uri="{FF2B5EF4-FFF2-40B4-BE49-F238E27FC236}">
                <a16:creationId xmlns:a16="http://schemas.microsoft.com/office/drawing/2014/main" id="{EAA6399A-194E-45BD-A2EF-170917DA5EE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70264" y="5338058"/>
            <a:ext cx="3557646" cy="36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dist" defTabSz="914857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801" b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졸업연구 수행일정</a:t>
            </a:r>
          </a:p>
        </p:txBody>
      </p:sp>
      <p:sp>
        <p:nvSpPr>
          <p:cNvPr id="7199" name="AutoShape 43">
            <a:extLst>
              <a:ext uri="{FF2B5EF4-FFF2-40B4-BE49-F238E27FC236}">
                <a16:creationId xmlns:a16="http://schemas.microsoft.com/office/drawing/2014/main" id="{7285DD1E-0B3D-4218-9C6C-8CD38286ADC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6028" y="5793880"/>
            <a:ext cx="4345411" cy="4574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9C215"/>
              </a:gs>
              <a:gs pos="50000">
                <a:srgbClr val="F7F2CD"/>
              </a:gs>
              <a:gs pos="100000">
                <a:srgbClr val="D9C215"/>
              </a:gs>
            </a:gsLst>
            <a:lin ang="5400000" scaled="1"/>
          </a:gradFill>
          <a:ln w="12700" algn="ctr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00" name="AutoShape 44">
            <a:extLst>
              <a:ext uri="{FF2B5EF4-FFF2-40B4-BE49-F238E27FC236}">
                <a16:creationId xmlns:a16="http://schemas.microsoft.com/office/drawing/2014/main" id="{951CA0B0-4C18-4150-9765-A432FDA45CE5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34852" y="5674763"/>
            <a:ext cx="686118" cy="686118"/>
          </a:xfrm>
          <a:prstGeom prst="diamond">
            <a:avLst/>
          </a:prstGeom>
          <a:solidFill>
            <a:srgbClr val="D9C215"/>
          </a:solidFill>
          <a:ln w="25400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01" name="Text Box 45">
            <a:extLst>
              <a:ext uri="{FF2B5EF4-FFF2-40B4-BE49-F238E27FC236}">
                <a16:creationId xmlns:a16="http://schemas.microsoft.com/office/drawing/2014/main" id="{CF0CCF96-DD5D-42B0-A822-E229DB52D0B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89323" y="5849469"/>
            <a:ext cx="3530647" cy="36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dist" defTabSz="914857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801" b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필요기술 및 참고문헌</a:t>
            </a:r>
          </a:p>
        </p:txBody>
      </p:sp>
      <p:sp>
        <p:nvSpPr>
          <p:cNvPr id="7202" name="Text Box 12">
            <a:extLst>
              <a:ext uri="{FF2B5EF4-FFF2-40B4-BE49-F238E27FC236}">
                <a16:creationId xmlns:a16="http://schemas.microsoft.com/office/drawing/2014/main" id="{2B864292-16D6-4073-B9D8-A5EF479F8A0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73440" y="4326352"/>
            <a:ext cx="3557646" cy="36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dist" defTabSz="914857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801" b="1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데모 환경 설계</a:t>
            </a:r>
          </a:p>
        </p:txBody>
      </p:sp>
      <p:sp>
        <p:nvSpPr>
          <p:cNvPr id="7203" name="슬라이드 번호 개체 틀 34">
            <a:extLst>
              <a:ext uri="{FF2B5EF4-FFF2-40B4-BE49-F238E27FC236}">
                <a16:creationId xmlns:a16="http://schemas.microsoft.com/office/drawing/2014/main" id="{A676377D-B776-4795-AF37-076D08568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685EED82-2944-490B-93E6-D2BD9DF6E7F0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181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시스템 </a:t>
            </a:r>
            <a:r>
              <a:rPr lang="ko-KR" altLang="en-US" sz="3200" b="1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구성도</a:t>
            </a:r>
            <a:endParaRPr lang="ko-KR" sz="3200" b="1" i="0" dirty="0">
              <a:solidFill>
                <a:srgbClr val="000000">
                  <a:alpha val="100000"/>
                </a:srgbClr>
              </a:solidFill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20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91F0B6B-D9F2-41D3-A8E1-B4B28A38D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940" y="2793312"/>
            <a:ext cx="1815163" cy="2668802"/>
          </a:xfrm>
          <a:prstGeom prst="rect">
            <a:avLst/>
          </a:prstGeom>
          <a:ln>
            <a:noFill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2CD1220-DDAC-4258-8F71-2232911E963D}"/>
              </a:ext>
            </a:extLst>
          </p:cNvPr>
          <p:cNvSpPr txBox="1"/>
          <p:nvPr/>
        </p:nvSpPr>
        <p:spPr>
          <a:xfrm>
            <a:off x="669784" y="2110997"/>
            <a:ext cx="213408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어플리케이션</a:t>
            </a:r>
            <a:endParaRPr lang="en-US" altLang="ko-KR" sz="14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구동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56F455-1C79-4AD9-93FF-9E7ED0EA8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92" y="988893"/>
            <a:ext cx="1626072" cy="10134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25E5055-209C-482A-93CB-41ED23DC6F4A}"/>
              </a:ext>
            </a:extLst>
          </p:cNvPr>
          <p:cNvCxnSpPr>
            <a:cxnSpLocks/>
          </p:cNvCxnSpPr>
          <p:nvPr/>
        </p:nvCxnSpPr>
        <p:spPr>
          <a:xfrm>
            <a:off x="2788542" y="2210515"/>
            <a:ext cx="561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E89A222-9E1B-4BA3-B861-0B536697DAF1}"/>
              </a:ext>
            </a:extLst>
          </p:cNvPr>
          <p:cNvSpPr txBox="1"/>
          <p:nvPr/>
        </p:nvSpPr>
        <p:spPr>
          <a:xfrm>
            <a:off x="4922631" y="1564184"/>
            <a:ext cx="190629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유저정보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이메일</a:t>
            </a:r>
            <a:r>
              <a:rPr lang="en-US" altLang="ko-KR" sz="1200" dirty="0"/>
              <a:t>,</a:t>
            </a:r>
            <a:r>
              <a:rPr lang="ko-KR" altLang="en-US" sz="1200" dirty="0"/>
              <a:t>비밀번호</a:t>
            </a:r>
            <a:r>
              <a:rPr lang="en-US" altLang="ko-KR" sz="1200" dirty="0"/>
              <a:t>) </a:t>
            </a:r>
            <a:r>
              <a:rPr lang="ko-KR" altLang="en-US" sz="1200" dirty="0"/>
              <a:t>저장</a:t>
            </a:r>
            <a:r>
              <a:rPr lang="en-US" altLang="ko-KR" sz="1200" dirty="0"/>
              <a:t>,</a:t>
            </a:r>
            <a:r>
              <a:rPr lang="ko-KR" altLang="en-US" sz="1200" dirty="0"/>
              <a:t>인증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49186D-45C2-4CE6-B326-692D9E641D1D}"/>
              </a:ext>
            </a:extLst>
          </p:cNvPr>
          <p:cNvSpPr txBox="1"/>
          <p:nvPr/>
        </p:nvSpPr>
        <p:spPr>
          <a:xfrm>
            <a:off x="3202350" y="2104782"/>
            <a:ext cx="213408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로그인화면</a:t>
            </a:r>
            <a:endParaRPr lang="en-US" altLang="ko-KR" sz="14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400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MainActivity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sz="14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D37E623-A8E5-46B3-B040-12920F0534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003" y="988893"/>
            <a:ext cx="942781" cy="1065068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76F9332-6B8F-419B-A7D4-A0777180EFB1}"/>
              </a:ext>
            </a:extLst>
          </p:cNvPr>
          <p:cNvCxnSpPr>
            <a:cxnSpLocks/>
          </p:cNvCxnSpPr>
          <p:nvPr/>
        </p:nvCxnSpPr>
        <p:spPr>
          <a:xfrm>
            <a:off x="5582759" y="2210515"/>
            <a:ext cx="561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1A30D7B4-7E1F-48DF-A694-6A292AEFCA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2565" y="2818221"/>
            <a:ext cx="1215945" cy="10188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1D89D3A-C19C-4B7C-88B4-423F511CCF3B}"/>
              </a:ext>
            </a:extLst>
          </p:cNvPr>
          <p:cNvSpPr txBox="1"/>
          <p:nvPr/>
        </p:nvSpPr>
        <p:spPr>
          <a:xfrm>
            <a:off x="3183492" y="3924884"/>
            <a:ext cx="213408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가계부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OCR,SMS</a:t>
            </a: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 입력</a:t>
            </a:r>
            <a:endParaRPr lang="en-US" altLang="ko-KR" sz="14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400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LedgerReg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sz="14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CCBA1D6-9FEB-4330-8996-399351297AD5}"/>
              </a:ext>
            </a:extLst>
          </p:cNvPr>
          <p:cNvCxnSpPr>
            <a:cxnSpLocks/>
          </p:cNvCxnSpPr>
          <p:nvPr/>
        </p:nvCxnSpPr>
        <p:spPr>
          <a:xfrm>
            <a:off x="5621239" y="3430587"/>
            <a:ext cx="561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2CABCE-4E6E-4BF8-A377-1A620202D15C}"/>
              </a:ext>
            </a:extLst>
          </p:cNvPr>
          <p:cNvSpPr/>
          <p:nvPr/>
        </p:nvSpPr>
        <p:spPr>
          <a:xfrm>
            <a:off x="3589776" y="292100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200" dirty="0"/>
              <a:t>가계부 정보 저장</a:t>
            </a:r>
            <a:endParaRPr lang="en-US" altLang="ko-KR" sz="1200" dirty="0"/>
          </a:p>
          <a:p>
            <a:pPr algn="ctr"/>
            <a:r>
              <a:rPr lang="en-US" altLang="ko-KR" sz="1200" dirty="0"/>
              <a:t>(Ledger.java)</a:t>
            </a:r>
            <a:endParaRPr lang="ko-KR" altLang="en-US" sz="1200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17C0C90-6EB7-4ED1-B09F-78B351B0D4D9}"/>
              </a:ext>
            </a:extLst>
          </p:cNvPr>
          <p:cNvCxnSpPr>
            <a:cxnSpLocks/>
          </p:cNvCxnSpPr>
          <p:nvPr/>
        </p:nvCxnSpPr>
        <p:spPr>
          <a:xfrm flipH="1">
            <a:off x="5590445" y="4655046"/>
            <a:ext cx="622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8B7B8304-E25E-4ED3-B8F9-259BBDEFBC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41" y="2818221"/>
            <a:ext cx="1300358" cy="103123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E1E25B8-E510-4240-A8F6-BF1FAEB17CB5}"/>
              </a:ext>
            </a:extLst>
          </p:cNvPr>
          <p:cNvSpPr txBox="1"/>
          <p:nvPr/>
        </p:nvSpPr>
        <p:spPr>
          <a:xfrm>
            <a:off x="813820" y="3905862"/>
            <a:ext cx="213408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가계부 조회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차트 분석</a:t>
            </a:r>
            <a:endParaRPr lang="en-US" altLang="ko-KR" sz="14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400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LedgerView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sz="14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5347517-24A7-4613-AB84-84D1F0A3C7E7}"/>
              </a:ext>
            </a:extLst>
          </p:cNvPr>
          <p:cNvCxnSpPr>
            <a:cxnSpLocks/>
          </p:cNvCxnSpPr>
          <p:nvPr/>
        </p:nvCxnSpPr>
        <p:spPr>
          <a:xfrm>
            <a:off x="5621239" y="4006803"/>
            <a:ext cx="561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6424D8B-E492-4C41-830A-94481678E40F}"/>
              </a:ext>
            </a:extLst>
          </p:cNvPr>
          <p:cNvSpPr/>
          <p:nvPr/>
        </p:nvSpPr>
        <p:spPr>
          <a:xfrm>
            <a:off x="3600842" y="350486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200" dirty="0"/>
              <a:t>공유 가계부 및 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채팅방개설</a:t>
            </a:r>
            <a:endParaRPr lang="ko-KR" altLang="en-US" sz="12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B445E9C-3437-4B27-B54F-77EF7BDE8CF2}"/>
              </a:ext>
            </a:extLst>
          </p:cNvPr>
          <p:cNvSpPr/>
          <p:nvPr/>
        </p:nvSpPr>
        <p:spPr>
          <a:xfrm>
            <a:off x="3567194" y="431187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200" dirty="0"/>
              <a:t>가계부 불러오기</a:t>
            </a:r>
            <a:endParaRPr lang="en-US" altLang="ko-KR" sz="12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8FD84B8-CBC4-4523-8169-B3BD092B9ED8}"/>
              </a:ext>
            </a:extLst>
          </p:cNvPr>
          <p:cNvCxnSpPr>
            <a:cxnSpLocks/>
          </p:cNvCxnSpPr>
          <p:nvPr/>
        </p:nvCxnSpPr>
        <p:spPr>
          <a:xfrm flipH="1">
            <a:off x="5608036" y="5127922"/>
            <a:ext cx="622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91A63A2-E5D7-44E3-ADC3-03DEC95D2EDE}"/>
              </a:ext>
            </a:extLst>
          </p:cNvPr>
          <p:cNvSpPr/>
          <p:nvPr/>
        </p:nvSpPr>
        <p:spPr>
          <a:xfrm>
            <a:off x="3584785" y="478474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200" dirty="0"/>
              <a:t>프로필 불러오기</a:t>
            </a:r>
            <a:endParaRPr lang="en-US" altLang="ko-KR" sz="1200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465150BC-9BA9-495D-ABAA-C5336163C2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20" y="4512680"/>
            <a:ext cx="719555" cy="124511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113E17E-BDC6-4BF7-A3D7-46B40AD276C6}"/>
              </a:ext>
            </a:extLst>
          </p:cNvPr>
          <p:cNvSpPr txBox="1"/>
          <p:nvPr/>
        </p:nvSpPr>
        <p:spPr>
          <a:xfrm>
            <a:off x="769952" y="5807238"/>
            <a:ext cx="213408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가계부 공유</a:t>
            </a:r>
            <a:endParaRPr lang="en-US" altLang="ko-KR" sz="14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400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ShareLedgerReg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)</a:t>
            </a:r>
            <a:endParaRPr lang="ko-KR" altLang="en-US" sz="14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76" name="차트 75">
            <a:extLst>
              <a:ext uri="{FF2B5EF4-FFF2-40B4-BE49-F238E27FC236}">
                <a16:creationId xmlns:a16="http://schemas.microsoft.com/office/drawing/2014/main" id="{0EEBCF9C-0FCD-4A68-91F0-DFD6200902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0366939"/>
              </p:ext>
            </p:extLst>
          </p:nvPr>
        </p:nvGraphicFramePr>
        <p:xfrm>
          <a:off x="373115" y="2793312"/>
          <a:ext cx="1018212" cy="1174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79" name="그림 78">
            <a:extLst>
              <a:ext uri="{FF2B5EF4-FFF2-40B4-BE49-F238E27FC236}">
                <a16:creationId xmlns:a16="http://schemas.microsoft.com/office/drawing/2014/main" id="{D1734FF4-4B6C-46AF-8D79-C5A61F71AB7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6" y="4487411"/>
            <a:ext cx="719555" cy="121924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885A6C5A-2E40-49CA-AD7D-055E792B89BE}"/>
              </a:ext>
            </a:extLst>
          </p:cNvPr>
          <p:cNvSpPr txBox="1"/>
          <p:nvPr/>
        </p:nvSpPr>
        <p:spPr>
          <a:xfrm>
            <a:off x="3183491" y="5807238"/>
            <a:ext cx="213408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프로필설정</a:t>
            </a:r>
            <a:endParaRPr lang="en-US" altLang="ko-KR" sz="14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(Profile)</a:t>
            </a:r>
            <a:endParaRPr lang="ko-KR" altLang="en-US" sz="14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35E05BA-CBDB-4E00-A706-3C653739057B}"/>
              </a:ext>
            </a:extLst>
          </p:cNvPr>
          <p:cNvSpPr/>
          <p:nvPr/>
        </p:nvSpPr>
        <p:spPr>
          <a:xfrm>
            <a:off x="448263" y="2670748"/>
            <a:ext cx="4822699" cy="37768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098B097-67F8-4496-91AF-4EE50D1F4294}"/>
              </a:ext>
            </a:extLst>
          </p:cNvPr>
          <p:cNvSpPr/>
          <p:nvPr/>
        </p:nvSpPr>
        <p:spPr>
          <a:xfrm>
            <a:off x="7117345" y="1088173"/>
            <a:ext cx="1368514" cy="873568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DF0C861-3000-4AC6-A3A3-6F74CCA54EC2}"/>
              </a:ext>
            </a:extLst>
          </p:cNvPr>
          <p:cNvSpPr txBox="1"/>
          <p:nvPr/>
        </p:nvSpPr>
        <p:spPr>
          <a:xfrm>
            <a:off x="6686794" y="1985662"/>
            <a:ext cx="213408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서버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BCC806-C681-47B1-9D3F-C5BAE39B0AF8}"/>
              </a:ext>
            </a:extLst>
          </p:cNvPr>
          <p:cNvSpPr txBox="1"/>
          <p:nvPr/>
        </p:nvSpPr>
        <p:spPr>
          <a:xfrm>
            <a:off x="6804193" y="5549175"/>
            <a:ext cx="213408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데이터베이스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(DB)</a:t>
            </a:r>
            <a:endParaRPr lang="ko-KR" altLang="en-US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9C06B06-B14C-49CE-991C-643A42779598}"/>
              </a:ext>
            </a:extLst>
          </p:cNvPr>
          <p:cNvCxnSpPr>
            <a:stCxn id="86" idx="2"/>
          </p:cNvCxnSpPr>
          <p:nvPr/>
        </p:nvCxnSpPr>
        <p:spPr>
          <a:xfrm rot="5400000">
            <a:off x="7595962" y="2512871"/>
            <a:ext cx="315754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539F857-F800-4BBA-886B-0AABC119197A}"/>
              </a:ext>
            </a:extLst>
          </p:cNvPr>
          <p:cNvSpPr txBox="1"/>
          <p:nvPr/>
        </p:nvSpPr>
        <p:spPr>
          <a:xfrm>
            <a:off x="6951272" y="2286495"/>
            <a:ext cx="213408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  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DB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66065444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UI</a:t>
            </a:r>
            <a:r>
              <a:rPr lang="ko-KR" altLang="en-US" dirty="0"/>
              <a:t> 설계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1F9874-624C-43F8-B10F-4A27CE255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61" y="1479499"/>
            <a:ext cx="2489811" cy="442633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1FBFF7-5523-4D89-87E7-56A987D93752}"/>
              </a:ext>
            </a:extLst>
          </p:cNvPr>
          <p:cNvSpPr/>
          <p:nvPr/>
        </p:nvSpPr>
        <p:spPr bwMode="auto">
          <a:xfrm>
            <a:off x="5078570" y="2345386"/>
            <a:ext cx="2489811" cy="2999103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회원가입</a:t>
            </a:r>
            <a:endParaRPr kumimoji="1" lang="en-US" altLang="ko-KR" sz="16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HY견고딕" pitchFamily="18" charset="-127"/>
                <a:ea typeface="HY견고딕" pitchFamily="18" charset="-127"/>
              </a:rPr>
              <a:t>        ID :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HY견고딕" pitchFamily="18" charset="-127"/>
                <a:ea typeface="HY견고딕" pitchFamily="18" charset="-127"/>
              </a:rPr>
              <a:t>     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      PW :</a:t>
            </a: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endParaRPr kumimoji="1" lang="en-US" altLang="ko-KR" sz="16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  <a:p>
            <a:pPr marL="0" marR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   </a:t>
            </a:r>
            <a:r>
              <a:rPr kumimoji="1" lang="ko-KR" altLang="en-US" sz="16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닉네임 </a:t>
            </a:r>
            <a:r>
              <a:rPr kumimoji="1" lang="en-US" altLang="ko-KR" sz="16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:  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3200706-1172-42C0-A10E-387AA3E0CD52}"/>
              </a:ext>
            </a:extLst>
          </p:cNvPr>
          <p:cNvCxnSpPr>
            <a:cxnSpLocks/>
            <a:endCxn id="19" idx="1"/>
          </p:cNvCxnSpPr>
          <p:nvPr/>
        </p:nvCxnSpPr>
        <p:spPr bwMode="auto">
          <a:xfrm flipV="1">
            <a:off x="3061814" y="3844938"/>
            <a:ext cx="2016756" cy="22909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83A588-CBF4-4429-838B-C7365169486F}"/>
              </a:ext>
            </a:extLst>
          </p:cNvPr>
          <p:cNvSpPr txBox="1"/>
          <p:nvPr/>
        </p:nvSpPr>
        <p:spPr>
          <a:xfrm>
            <a:off x="1765328" y="599469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로그인 화면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2383EB-DBC8-4B76-9E25-396C99D9011C}"/>
              </a:ext>
            </a:extLst>
          </p:cNvPr>
          <p:cNvSpPr txBox="1"/>
          <p:nvPr/>
        </p:nvSpPr>
        <p:spPr>
          <a:xfrm>
            <a:off x="5364718" y="5633570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</a:t>
            </a:r>
            <a:r>
              <a:rPr lang="en-US" altLang="ko-KR" dirty="0"/>
              <a:t>Dialog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6EEA8CF-5FFA-4594-9171-DE0F8175A72E}"/>
              </a:ext>
            </a:extLst>
          </p:cNvPr>
          <p:cNvSpPr/>
          <p:nvPr/>
        </p:nvSpPr>
        <p:spPr bwMode="auto">
          <a:xfrm>
            <a:off x="6231002" y="3094511"/>
            <a:ext cx="970736" cy="288108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1445F56-AFC5-47AD-8EA9-318908222CCD}"/>
              </a:ext>
            </a:extLst>
          </p:cNvPr>
          <p:cNvSpPr/>
          <p:nvPr/>
        </p:nvSpPr>
        <p:spPr bwMode="auto">
          <a:xfrm>
            <a:off x="6231002" y="3569846"/>
            <a:ext cx="970736" cy="288108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72AED4A-0BED-44B9-B63D-C6D7944A0A64}"/>
              </a:ext>
            </a:extLst>
          </p:cNvPr>
          <p:cNvSpPr/>
          <p:nvPr/>
        </p:nvSpPr>
        <p:spPr bwMode="auto">
          <a:xfrm>
            <a:off x="6224236" y="4108889"/>
            <a:ext cx="970736" cy="288108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2E7657A-0CD8-443B-93B2-A5B0AFCFF84B}"/>
              </a:ext>
            </a:extLst>
          </p:cNvPr>
          <p:cNvSpPr/>
          <p:nvPr/>
        </p:nvSpPr>
        <p:spPr bwMode="auto">
          <a:xfrm>
            <a:off x="5581858" y="4800757"/>
            <a:ext cx="649144" cy="313599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E0A57E7-3B20-4144-9C75-45F817A4EDC7}"/>
              </a:ext>
            </a:extLst>
          </p:cNvPr>
          <p:cNvSpPr/>
          <p:nvPr/>
        </p:nvSpPr>
        <p:spPr bwMode="auto">
          <a:xfrm>
            <a:off x="6409718" y="4809668"/>
            <a:ext cx="649144" cy="313599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04B749-2F83-47AE-8806-9B367AAFEF11}"/>
              </a:ext>
            </a:extLst>
          </p:cNvPr>
          <p:cNvSpPr txBox="1"/>
          <p:nvPr/>
        </p:nvSpPr>
        <p:spPr>
          <a:xfrm>
            <a:off x="5653885" y="4794305"/>
            <a:ext cx="64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확인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F1125D-9B4C-42F9-BB37-9306D8170CE3}"/>
              </a:ext>
            </a:extLst>
          </p:cNvPr>
          <p:cNvSpPr txBox="1"/>
          <p:nvPr/>
        </p:nvSpPr>
        <p:spPr>
          <a:xfrm>
            <a:off x="6447083" y="4794305"/>
            <a:ext cx="64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취소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931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설계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D521BF-43E9-44FB-BEB9-58903131B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39" y="1053696"/>
            <a:ext cx="6626484" cy="503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5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설계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AA8896-5E00-49B1-A6AF-C18AFB2E4A17}"/>
              </a:ext>
            </a:extLst>
          </p:cNvPr>
          <p:cNvSpPr txBox="1"/>
          <p:nvPr/>
        </p:nvSpPr>
        <p:spPr>
          <a:xfrm>
            <a:off x="839659" y="806554"/>
            <a:ext cx="266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  <a:endParaRPr lang="ko-KR" altLang="en-US" sz="36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DBB6D538-15A9-4763-804B-8CEA00592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756118"/>
              </p:ext>
            </p:extLst>
          </p:nvPr>
        </p:nvGraphicFramePr>
        <p:xfrm>
          <a:off x="845848" y="1637322"/>
          <a:ext cx="6099176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6615">
                  <a:extLst>
                    <a:ext uri="{9D8B030D-6E8A-4147-A177-3AD203B41FA5}">
                      <a16:colId xmlns:a16="http://schemas.microsoft.com/office/drawing/2014/main" val="3959826068"/>
                    </a:ext>
                  </a:extLst>
                </a:gridCol>
                <a:gridCol w="4212561">
                  <a:extLst>
                    <a:ext uri="{9D8B030D-6E8A-4147-A177-3AD203B41FA5}">
                      <a16:colId xmlns:a16="http://schemas.microsoft.com/office/drawing/2014/main" val="16539896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8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■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</a:rPr>
                        <a:t>registerUser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960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형  식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Void </a:t>
                      </a:r>
                      <a:r>
                        <a:rPr lang="en-US" altLang="ko-KR" sz="1200" dirty="0" err="1"/>
                        <a:t>registerUser</a:t>
                      </a:r>
                      <a:r>
                        <a:rPr lang="en-US" altLang="ko-KR" sz="1200" dirty="0"/>
                        <a:t>(String email, String password, String Nickname)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58373"/>
                  </a:ext>
                </a:extLst>
              </a:tr>
              <a:tr h="273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리턴값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Void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892809"/>
                  </a:ext>
                </a:extLst>
              </a:tr>
              <a:tr h="18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개인정보로 </a:t>
                      </a:r>
                      <a:r>
                        <a:rPr lang="en-US" altLang="ko-KR" sz="1200" dirty="0"/>
                        <a:t>Firebase </a:t>
                      </a:r>
                      <a:r>
                        <a:rPr lang="ko-KR" altLang="en-US" sz="1200" dirty="0"/>
                        <a:t>서버내에 계정과 </a:t>
                      </a:r>
                      <a:r>
                        <a:rPr lang="en-US" altLang="ko-KR" sz="1200" dirty="0"/>
                        <a:t>DB</a:t>
                      </a:r>
                      <a:r>
                        <a:rPr lang="ko-KR" altLang="en-US" sz="1200" dirty="0"/>
                        <a:t>를 생성한다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502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effectLst/>
                        </a:rPr>
                        <a:t>registerUser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stEmail</a:t>
                      </a:r>
                      <a:r>
                        <a:rPr lang="en-US" altLang="ko-KR" sz="1200" b="0" dirty="0" err="1"/>
                        <a:t>,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stPassword</a:t>
                      </a:r>
                      <a:r>
                        <a:rPr lang="en-US" altLang="ko-KR" sz="1200" b="0" dirty="0" err="1"/>
                        <a:t>,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stNickname</a:t>
                      </a:r>
                      <a:r>
                        <a:rPr lang="en-US" altLang="ko-KR" sz="1200" dirty="0"/>
                        <a:t>);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0862357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9A9EE2A5-4BEE-4EF9-B91B-E9133C292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221006"/>
              </p:ext>
            </p:extLst>
          </p:nvPr>
        </p:nvGraphicFramePr>
        <p:xfrm>
          <a:off x="845848" y="3572853"/>
          <a:ext cx="6099176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6615">
                  <a:extLst>
                    <a:ext uri="{9D8B030D-6E8A-4147-A177-3AD203B41FA5}">
                      <a16:colId xmlns:a16="http://schemas.microsoft.com/office/drawing/2014/main" val="3959826068"/>
                    </a:ext>
                  </a:extLst>
                </a:gridCol>
                <a:gridCol w="4212561">
                  <a:extLst>
                    <a:ext uri="{9D8B030D-6E8A-4147-A177-3AD203B41FA5}">
                      <a16:colId xmlns:a16="http://schemas.microsoft.com/office/drawing/2014/main" val="16539896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8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■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</a:rPr>
                        <a:t>userLogin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960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형  식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dirty="0" err="1"/>
                        <a:t>userLogin</a:t>
                      </a:r>
                      <a:r>
                        <a:rPr lang="en-US" altLang="ko-KR" sz="1200" dirty="0"/>
                        <a:t>(String email, String password)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58373"/>
                  </a:ext>
                </a:extLst>
              </a:tr>
              <a:tr h="273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리턴값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Void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892809"/>
                  </a:ext>
                </a:extLst>
              </a:tr>
              <a:tr h="18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이메일과 비밀번호로 </a:t>
                      </a:r>
                      <a:r>
                        <a:rPr lang="en-US" altLang="ko-KR" sz="1200" dirty="0"/>
                        <a:t>firebase </a:t>
                      </a:r>
                      <a:r>
                        <a:rPr lang="ko-KR" altLang="en-US" sz="1200" dirty="0"/>
                        <a:t>서버 내 계정에 접근하여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인증 후 로그인한다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502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/>
                        <a:t>userLogin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stEmail,stPassword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0862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698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2CD4A3-C38F-4E41-A12B-C9F9DE1AA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5" y="1484920"/>
            <a:ext cx="2577940" cy="4460846"/>
          </a:xfrm>
          <a:prstGeom prst="rect">
            <a:avLst/>
          </a:prstGeom>
        </p:spPr>
      </p:pic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UI</a:t>
            </a:r>
            <a:r>
              <a:rPr lang="ko-KR" altLang="en-US" dirty="0"/>
              <a:t> 설계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FF456FD-4764-4D80-A472-E60ABD34E068}"/>
              </a:ext>
            </a:extLst>
          </p:cNvPr>
          <p:cNvSpPr/>
          <p:nvPr/>
        </p:nvSpPr>
        <p:spPr bwMode="auto">
          <a:xfrm>
            <a:off x="1403958" y="1845993"/>
            <a:ext cx="504189" cy="36013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D90FF8-CD1F-4105-8DFC-BB26FC2E391E}"/>
              </a:ext>
            </a:extLst>
          </p:cNvPr>
          <p:cNvSpPr/>
          <p:nvPr/>
        </p:nvSpPr>
        <p:spPr bwMode="auto">
          <a:xfrm>
            <a:off x="2124229" y="1845993"/>
            <a:ext cx="504189" cy="36013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5C55FE-5790-4BC0-8438-79D6593AE656}"/>
              </a:ext>
            </a:extLst>
          </p:cNvPr>
          <p:cNvSpPr/>
          <p:nvPr/>
        </p:nvSpPr>
        <p:spPr bwMode="auto">
          <a:xfrm>
            <a:off x="2916526" y="1845993"/>
            <a:ext cx="504189" cy="36013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7401B7-1C4C-4C5E-82EA-37DD623B063B}"/>
              </a:ext>
            </a:extLst>
          </p:cNvPr>
          <p:cNvSpPr/>
          <p:nvPr/>
        </p:nvSpPr>
        <p:spPr bwMode="auto">
          <a:xfrm>
            <a:off x="1376868" y="5159235"/>
            <a:ext cx="504189" cy="36013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1054B5-B804-410D-8CC7-A7B2B33EB08F}"/>
              </a:ext>
            </a:extLst>
          </p:cNvPr>
          <p:cNvSpPr/>
          <p:nvPr/>
        </p:nvSpPr>
        <p:spPr bwMode="auto">
          <a:xfrm>
            <a:off x="2916526" y="5159235"/>
            <a:ext cx="504189" cy="36013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50CB5A-8947-4628-B017-6F323CFF1639}"/>
              </a:ext>
            </a:extLst>
          </p:cNvPr>
          <p:cNvSpPr/>
          <p:nvPr/>
        </p:nvSpPr>
        <p:spPr bwMode="auto">
          <a:xfrm>
            <a:off x="1403958" y="2386195"/>
            <a:ext cx="2016757" cy="26289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C7DC7-7B2C-47CC-9825-657AB3212647}"/>
              </a:ext>
            </a:extLst>
          </p:cNvPr>
          <p:cNvSpPr txBox="1"/>
          <p:nvPr/>
        </p:nvSpPr>
        <p:spPr>
          <a:xfrm>
            <a:off x="1492649" y="143833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A77B85-3D94-48D1-BC2B-AAEBCDA5624B}"/>
              </a:ext>
            </a:extLst>
          </p:cNvPr>
          <p:cNvSpPr/>
          <p:nvPr/>
        </p:nvSpPr>
        <p:spPr>
          <a:xfrm>
            <a:off x="2224416" y="1438331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②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290B07-7D45-421E-A376-C6FFB34658D8}"/>
              </a:ext>
            </a:extLst>
          </p:cNvPr>
          <p:cNvSpPr/>
          <p:nvPr/>
        </p:nvSpPr>
        <p:spPr>
          <a:xfrm>
            <a:off x="2998619" y="1438331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③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20BC55-39DE-4E30-B230-B434D0A4D9DA}"/>
              </a:ext>
            </a:extLst>
          </p:cNvPr>
          <p:cNvSpPr txBox="1"/>
          <p:nvPr/>
        </p:nvSpPr>
        <p:spPr>
          <a:xfrm>
            <a:off x="1403959" y="544734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④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32CA00-BD0F-430F-BBC7-9E7F50A4D80B}"/>
              </a:ext>
            </a:extLst>
          </p:cNvPr>
          <p:cNvSpPr txBox="1"/>
          <p:nvPr/>
        </p:nvSpPr>
        <p:spPr>
          <a:xfrm>
            <a:off x="2040432" y="5454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D59CE5-D66E-4B8D-9E78-87062C9BA329}"/>
              </a:ext>
            </a:extLst>
          </p:cNvPr>
          <p:cNvSpPr txBox="1"/>
          <p:nvPr/>
        </p:nvSpPr>
        <p:spPr>
          <a:xfrm>
            <a:off x="2966465" y="5472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F8183A-DDDC-4B77-B414-6B51FB8DA799}"/>
              </a:ext>
            </a:extLst>
          </p:cNvPr>
          <p:cNvSpPr txBox="1"/>
          <p:nvPr/>
        </p:nvSpPr>
        <p:spPr>
          <a:xfrm>
            <a:off x="2229439" y="351602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50000"/>
                  </a:schemeClr>
                </a:solidFill>
              </a:rPr>
              <a:t>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FA7047-8EEB-43E6-AAB6-2B45D4FEEB79}"/>
              </a:ext>
            </a:extLst>
          </p:cNvPr>
          <p:cNvSpPr txBox="1"/>
          <p:nvPr/>
        </p:nvSpPr>
        <p:spPr>
          <a:xfrm>
            <a:off x="4430327" y="2494236"/>
            <a:ext cx="302679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① 가계부 입력 기능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② 가계부 조회 기능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③ 통계 확인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④ 가계부 탭 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①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~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③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 출력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⑤ 가계부 공유  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⑥ 프로필 정보 출력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4">
                    <a:lumMod val="50000"/>
                  </a:schemeClr>
                </a:solidFill>
              </a:rPr>
              <a:t>⑦ 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①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~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 ⑥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)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탭을 누르면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해당 화면을 출력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ko-KR" altLang="en-US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CBED39-E133-4569-B979-7F1E4A577E4F}"/>
              </a:ext>
            </a:extLst>
          </p:cNvPr>
          <p:cNvSpPr txBox="1"/>
          <p:nvPr/>
        </p:nvSpPr>
        <p:spPr>
          <a:xfrm>
            <a:off x="1941211" y="5994691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4D4D4D"/>
                </a:solidFill>
              </a:rPr>
              <a:t>홈 화면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E779EEE-D4D6-43D6-B4EF-FA0139E06875}"/>
              </a:ext>
            </a:extLst>
          </p:cNvPr>
          <p:cNvSpPr/>
          <p:nvPr/>
        </p:nvSpPr>
        <p:spPr bwMode="auto">
          <a:xfrm>
            <a:off x="1963805" y="5159234"/>
            <a:ext cx="809901" cy="360135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840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설계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727A4B-865A-4692-AE45-B9D0F6B74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51" y="1025742"/>
            <a:ext cx="6935660" cy="514187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60D941-A4C1-49DF-AD13-5BFB479F4F0C}"/>
              </a:ext>
            </a:extLst>
          </p:cNvPr>
          <p:cNvSpPr/>
          <p:nvPr/>
        </p:nvSpPr>
        <p:spPr>
          <a:xfrm>
            <a:off x="4250214" y="1620184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④ 가계부 탭 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①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~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③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 출력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31678B-F17A-455D-8052-FEA9966E8F8C}"/>
              </a:ext>
            </a:extLst>
          </p:cNvPr>
          <p:cNvSpPr/>
          <p:nvPr/>
        </p:nvSpPr>
        <p:spPr>
          <a:xfrm>
            <a:off x="4250214" y="2566263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⑤ 가계부 공유  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4E8F6-357B-4D72-BF5A-216195240838}"/>
              </a:ext>
            </a:extLst>
          </p:cNvPr>
          <p:cNvSpPr/>
          <p:nvPr/>
        </p:nvSpPr>
        <p:spPr>
          <a:xfrm>
            <a:off x="1223423" y="1989516"/>
            <a:ext cx="2486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메뉴 탭 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①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~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③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 출력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1B6509-80F8-4469-8AAE-75D264BF721D}"/>
              </a:ext>
            </a:extLst>
          </p:cNvPr>
          <p:cNvSpPr/>
          <p:nvPr/>
        </p:nvSpPr>
        <p:spPr>
          <a:xfrm>
            <a:off x="4203294" y="3448613"/>
            <a:ext cx="2266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⑥ 프로필 정보 출력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894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설계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AA8896-5E00-49B1-A6AF-C18AFB2E4A17}"/>
              </a:ext>
            </a:extLst>
          </p:cNvPr>
          <p:cNvSpPr txBox="1"/>
          <p:nvPr/>
        </p:nvSpPr>
        <p:spPr>
          <a:xfrm>
            <a:off x="839659" y="806554"/>
            <a:ext cx="266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  <a:endParaRPr lang="ko-KR" altLang="en-US" sz="36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DBB6D538-15A9-4763-804B-8CEA00592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191235"/>
              </p:ext>
            </p:extLst>
          </p:nvPr>
        </p:nvGraphicFramePr>
        <p:xfrm>
          <a:off x="845848" y="1637322"/>
          <a:ext cx="6099176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6615">
                  <a:extLst>
                    <a:ext uri="{9D8B030D-6E8A-4147-A177-3AD203B41FA5}">
                      <a16:colId xmlns:a16="http://schemas.microsoft.com/office/drawing/2014/main" val="3959826068"/>
                    </a:ext>
                  </a:extLst>
                </a:gridCol>
                <a:gridCol w="4212561">
                  <a:extLst>
                    <a:ext uri="{9D8B030D-6E8A-4147-A177-3AD203B41FA5}">
                      <a16:colId xmlns:a16="http://schemas.microsoft.com/office/drawing/2014/main" val="16539896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8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■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</a:rPr>
                        <a:t>switchFragment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960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형  식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Void </a:t>
                      </a:r>
                      <a:r>
                        <a:rPr lang="en-US" altLang="ko-KR" sz="1200" dirty="0" err="1"/>
                        <a:t>switchFragment</a:t>
                      </a:r>
                      <a:r>
                        <a:rPr lang="en-US" altLang="ko-KR" sz="1200" dirty="0"/>
                        <a:t>(Fragment fragment)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58373"/>
                  </a:ext>
                </a:extLst>
              </a:tr>
              <a:tr h="273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리턴값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Void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892809"/>
                  </a:ext>
                </a:extLst>
              </a:tr>
              <a:tr h="18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탭 메뉴에 따라 </a:t>
                      </a:r>
                      <a:r>
                        <a:rPr lang="en-US" altLang="ko-KR" sz="1200" dirty="0"/>
                        <a:t>fragment</a:t>
                      </a:r>
                      <a:r>
                        <a:rPr lang="ko-KR" altLang="en-US" sz="1200" dirty="0"/>
                        <a:t>를 전환한다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502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 </a:t>
                      </a:r>
                      <a:r>
                        <a:rPr lang="en-US" altLang="ko-KR" sz="1200" dirty="0" err="1"/>
                        <a:t>switchFragment</a:t>
                      </a:r>
                      <a:r>
                        <a:rPr lang="en-US" altLang="ko-KR" sz="1200" dirty="0"/>
                        <a:t>(fragment)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0862357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9A9EE2A5-4BEE-4EF9-B91B-E9133C292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81226"/>
              </p:ext>
            </p:extLst>
          </p:nvPr>
        </p:nvGraphicFramePr>
        <p:xfrm>
          <a:off x="845848" y="3572853"/>
          <a:ext cx="6099176" cy="146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6615">
                  <a:extLst>
                    <a:ext uri="{9D8B030D-6E8A-4147-A177-3AD203B41FA5}">
                      <a16:colId xmlns:a16="http://schemas.microsoft.com/office/drawing/2014/main" val="3959826068"/>
                    </a:ext>
                  </a:extLst>
                </a:gridCol>
                <a:gridCol w="4212561">
                  <a:extLst>
                    <a:ext uri="{9D8B030D-6E8A-4147-A177-3AD203B41FA5}">
                      <a16:colId xmlns:a16="http://schemas.microsoft.com/office/drawing/2014/main" val="16539896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8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■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</a:rPr>
                        <a:t>uploadImage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960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형  식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uploadImage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58373"/>
                  </a:ext>
                </a:extLst>
              </a:tr>
              <a:tr h="273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리턴값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Void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892809"/>
                  </a:ext>
                </a:extLst>
              </a:tr>
              <a:tr h="18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Firebase Storage</a:t>
                      </a:r>
                      <a:r>
                        <a:rPr lang="ko-KR" altLang="en-US" sz="1200" dirty="0"/>
                        <a:t>에 프로필 이미지를 업로드한다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502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uploadImage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0862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5086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018C03E-4FC0-4E1A-9722-873F07BE5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8" y="1177525"/>
            <a:ext cx="2676425" cy="4631266"/>
          </a:xfrm>
          <a:prstGeom prst="rect">
            <a:avLst/>
          </a:prstGeom>
        </p:spPr>
      </p:pic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UI</a:t>
            </a:r>
            <a:r>
              <a:rPr lang="ko-KR" altLang="en-US" dirty="0"/>
              <a:t> 설계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FA7047-8EEB-43E6-AAB6-2B45D4FEEB79}"/>
              </a:ext>
            </a:extLst>
          </p:cNvPr>
          <p:cNvSpPr txBox="1"/>
          <p:nvPr/>
        </p:nvSpPr>
        <p:spPr>
          <a:xfrm>
            <a:off x="1333166" y="5965410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가계부 입력 화면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CECC22-B35F-49E7-B288-2E2A1AF73590}"/>
              </a:ext>
            </a:extLst>
          </p:cNvPr>
          <p:cNvSpPr/>
          <p:nvPr/>
        </p:nvSpPr>
        <p:spPr bwMode="auto">
          <a:xfrm>
            <a:off x="1189112" y="1905501"/>
            <a:ext cx="1026089" cy="30062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EE3202-73E1-4B99-BD78-3EBB44A7F876}"/>
              </a:ext>
            </a:extLst>
          </p:cNvPr>
          <p:cNvSpPr/>
          <p:nvPr/>
        </p:nvSpPr>
        <p:spPr bwMode="auto">
          <a:xfrm>
            <a:off x="1207599" y="2215151"/>
            <a:ext cx="2214350" cy="179165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7925321-A955-459C-9936-F692CC8CC62D}"/>
              </a:ext>
            </a:extLst>
          </p:cNvPr>
          <p:cNvSpPr/>
          <p:nvPr/>
        </p:nvSpPr>
        <p:spPr bwMode="auto">
          <a:xfrm>
            <a:off x="1308107" y="4009019"/>
            <a:ext cx="2113841" cy="86210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FD705F-7308-4268-B97D-EE1300FB1887}"/>
              </a:ext>
            </a:extLst>
          </p:cNvPr>
          <p:cNvSpPr txBox="1"/>
          <p:nvPr/>
        </p:nvSpPr>
        <p:spPr>
          <a:xfrm>
            <a:off x="1551167" y="1877408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C86D56-02AA-4430-BCDB-D52D20A796FF}"/>
              </a:ext>
            </a:extLst>
          </p:cNvPr>
          <p:cNvSpPr txBox="1"/>
          <p:nvPr/>
        </p:nvSpPr>
        <p:spPr>
          <a:xfrm>
            <a:off x="2946505" y="1885973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③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1DEBD6-A9D9-4861-89CA-761251DFAA78}"/>
              </a:ext>
            </a:extLst>
          </p:cNvPr>
          <p:cNvSpPr txBox="1"/>
          <p:nvPr/>
        </p:nvSpPr>
        <p:spPr>
          <a:xfrm>
            <a:off x="2132495" y="2501779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④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BEE90D-4143-4D68-930F-7234B5D25E30}"/>
              </a:ext>
            </a:extLst>
          </p:cNvPr>
          <p:cNvSpPr txBox="1"/>
          <p:nvPr/>
        </p:nvSpPr>
        <p:spPr>
          <a:xfrm>
            <a:off x="4107432" y="1190886"/>
            <a:ext cx="21194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① 지출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수입 선택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② 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OCR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버튼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③ 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SMS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버튼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③ 날짜 선택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④ 정보 입력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120D2B-682B-42E2-8080-D3031CACC5C8}"/>
              </a:ext>
            </a:extLst>
          </p:cNvPr>
          <p:cNvSpPr/>
          <p:nvPr/>
        </p:nvSpPr>
        <p:spPr bwMode="auto">
          <a:xfrm>
            <a:off x="4067471" y="3070452"/>
            <a:ext cx="2119490" cy="276587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2C909CE-324F-4651-BE88-506265C7570E}"/>
              </a:ext>
            </a:extLst>
          </p:cNvPr>
          <p:cNvSpPr txBox="1"/>
          <p:nvPr/>
        </p:nvSpPr>
        <p:spPr>
          <a:xfrm>
            <a:off x="2346656" y="1885973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②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3ED7169-5D8F-4F14-8231-724556EEF949}"/>
              </a:ext>
            </a:extLst>
          </p:cNvPr>
          <p:cNvSpPr/>
          <p:nvPr/>
        </p:nvSpPr>
        <p:spPr bwMode="auto">
          <a:xfrm>
            <a:off x="6423141" y="3070452"/>
            <a:ext cx="2040698" cy="276587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10DBC5-E79D-4B4F-8C0D-13C252199185}"/>
              </a:ext>
            </a:extLst>
          </p:cNvPr>
          <p:cNvSpPr txBox="1"/>
          <p:nvPr/>
        </p:nvSpPr>
        <p:spPr>
          <a:xfrm>
            <a:off x="2150802" y="3941415"/>
            <a:ext cx="39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7CFF1A-0C31-491D-B321-496B4A254B64}"/>
              </a:ext>
            </a:extLst>
          </p:cNvPr>
          <p:cNvSpPr txBox="1"/>
          <p:nvPr/>
        </p:nvSpPr>
        <p:spPr>
          <a:xfrm>
            <a:off x="4336252" y="5914974"/>
            <a:ext cx="1766577" cy="382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OCR Activity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865174-585B-4A40-A748-0F60872833A2}"/>
              </a:ext>
            </a:extLst>
          </p:cNvPr>
          <p:cNvSpPr txBox="1"/>
          <p:nvPr/>
        </p:nvSpPr>
        <p:spPr>
          <a:xfrm>
            <a:off x="6682812" y="5921422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SMS Dialog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C241B-4255-403B-A6B7-771A689BCC20}"/>
              </a:ext>
            </a:extLst>
          </p:cNvPr>
          <p:cNvSpPr/>
          <p:nvPr/>
        </p:nvSpPr>
        <p:spPr bwMode="auto">
          <a:xfrm>
            <a:off x="4237096" y="3202752"/>
            <a:ext cx="1798194" cy="82739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336" name="TextBox 14335">
            <a:extLst>
              <a:ext uri="{FF2B5EF4-FFF2-40B4-BE49-F238E27FC236}">
                <a16:creationId xmlns:a16="http://schemas.microsoft.com/office/drawing/2014/main" id="{C4133ED6-D4A7-4C96-B595-4E539383D6F0}"/>
              </a:ext>
            </a:extLst>
          </p:cNvPr>
          <p:cNvSpPr txBox="1"/>
          <p:nvPr/>
        </p:nvSpPr>
        <p:spPr>
          <a:xfrm>
            <a:off x="4396696" y="3410291"/>
            <a:ext cx="1599250" cy="382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ImageView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D82234-8E47-422D-B336-6FF4CDAC9444}"/>
              </a:ext>
            </a:extLst>
          </p:cNvPr>
          <p:cNvSpPr txBox="1"/>
          <p:nvPr/>
        </p:nvSpPr>
        <p:spPr>
          <a:xfrm>
            <a:off x="4372435" y="5476025"/>
            <a:ext cx="863927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갤러리</a:t>
            </a:r>
          </a:p>
        </p:txBody>
      </p:sp>
      <p:sp>
        <p:nvSpPr>
          <p:cNvPr id="14339" name="사각형: 둥근 모서리 14338">
            <a:extLst>
              <a:ext uri="{FF2B5EF4-FFF2-40B4-BE49-F238E27FC236}">
                <a16:creationId xmlns:a16="http://schemas.microsoft.com/office/drawing/2014/main" id="{4D734EB0-C672-41DD-B0AE-40D717EBF726}"/>
              </a:ext>
            </a:extLst>
          </p:cNvPr>
          <p:cNvSpPr/>
          <p:nvPr/>
        </p:nvSpPr>
        <p:spPr bwMode="auto">
          <a:xfrm>
            <a:off x="4303652" y="5482852"/>
            <a:ext cx="863526" cy="278474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F0D36E-2C03-4D9C-AA8C-33CA5828590B}"/>
              </a:ext>
            </a:extLst>
          </p:cNvPr>
          <p:cNvSpPr txBox="1"/>
          <p:nvPr/>
        </p:nvSpPr>
        <p:spPr>
          <a:xfrm>
            <a:off x="5427329" y="5122150"/>
            <a:ext cx="659619" cy="3185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확인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46CAFAE4-011D-427D-8FC3-E8A4B440CA80}"/>
              </a:ext>
            </a:extLst>
          </p:cNvPr>
          <p:cNvSpPr/>
          <p:nvPr/>
        </p:nvSpPr>
        <p:spPr bwMode="auto">
          <a:xfrm>
            <a:off x="5319964" y="5144439"/>
            <a:ext cx="709372" cy="274224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342" name="TextBox 14341">
            <a:extLst>
              <a:ext uri="{FF2B5EF4-FFF2-40B4-BE49-F238E27FC236}">
                <a16:creationId xmlns:a16="http://schemas.microsoft.com/office/drawing/2014/main" id="{E8399240-011D-4B8E-8043-5C26FB3920E2}"/>
              </a:ext>
            </a:extLst>
          </p:cNvPr>
          <p:cNvSpPr txBox="1"/>
          <p:nvPr/>
        </p:nvSpPr>
        <p:spPr>
          <a:xfrm>
            <a:off x="6469148" y="3649419"/>
            <a:ext cx="1925570" cy="244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N</a:t>
            </a:r>
            <a:r>
              <a:rPr lang="ko-KR" altLang="en-US" sz="1000" dirty="0"/>
              <a:t>건의 기록이 확인되었습니다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77DFEB6-8B90-4A4B-BDAB-F3C0C83F8C66}"/>
              </a:ext>
            </a:extLst>
          </p:cNvPr>
          <p:cNvSpPr/>
          <p:nvPr/>
        </p:nvSpPr>
        <p:spPr bwMode="auto">
          <a:xfrm>
            <a:off x="6590907" y="4008905"/>
            <a:ext cx="1666490" cy="129791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600" dirty="0">
              <a:solidFill>
                <a:srgbClr val="4D4D4D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343" name="직사각형 14342">
            <a:extLst>
              <a:ext uri="{FF2B5EF4-FFF2-40B4-BE49-F238E27FC236}">
                <a16:creationId xmlns:a16="http://schemas.microsoft.com/office/drawing/2014/main" id="{AFA4B3A6-C683-4EF8-953D-99996BE5CD8B}"/>
              </a:ext>
            </a:extLst>
          </p:cNvPr>
          <p:cNvSpPr/>
          <p:nvPr/>
        </p:nvSpPr>
        <p:spPr bwMode="auto">
          <a:xfrm>
            <a:off x="7954229" y="4082828"/>
            <a:ext cx="287417" cy="27106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V</a:t>
            </a: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8334687-84DC-47BF-A2E0-E5301D050334}"/>
              </a:ext>
            </a:extLst>
          </p:cNvPr>
          <p:cNvSpPr/>
          <p:nvPr/>
        </p:nvSpPr>
        <p:spPr bwMode="auto">
          <a:xfrm>
            <a:off x="7954230" y="4406789"/>
            <a:ext cx="287417" cy="27106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E12E744-51CB-408E-8AC2-ED4CBCC1CCB3}"/>
              </a:ext>
            </a:extLst>
          </p:cNvPr>
          <p:cNvSpPr/>
          <p:nvPr/>
        </p:nvSpPr>
        <p:spPr bwMode="auto">
          <a:xfrm>
            <a:off x="7968727" y="4721272"/>
            <a:ext cx="287417" cy="27106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HY견고딕" pitchFamily="18" charset="-127"/>
                <a:ea typeface="HY견고딕" pitchFamily="18" charset="-127"/>
              </a:rPr>
              <a:t>V</a:t>
            </a: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7E1D41B-F963-4488-958F-58EE8DFB2E69}"/>
              </a:ext>
            </a:extLst>
          </p:cNvPr>
          <p:cNvSpPr/>
          <p:nvPr/>
        </p:nvSpPr>
        <p:spPr bwMode="auto">
          <a:xfrm>
            <a:off x="7968726" y="5015723"/>
            <a:ext cx="287417" cy="27106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CD70D33-26CD-47AC-9E42-E1FDC1D4C089}"/>
              </a:ext>
            </a:extLst>
          </p:cNvPr>
          <p:cNvSpPr/>
          <p:nvPr/>
        </p:nvSpPr>
        <p:spPr bwMode="auto">
          <a:xfrm>
            <a:off x="6588152" y="5378725"/>
            <a:ext cx="826581" cy="326943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HY견고딕" pitchFamily="18" charset="-127"/>
                <a:ea typeface="HY견고딕" pitchFamily="18" charset="-127"/>
              </a:rPr>
              <a:t>저장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05EE529-A2BD-4870-ADCF-B7A7EEB262B9}"/>
              </a:ext>
            </a:extLst>
          </p:cNvPr>
          <p:cNvSpPr/>
          <p:nvPr/>
        </p:nvSpPr>
        <p:spPr bwMode="auto">
          <a:xfrm>
            <a:off x="7485567" y="5384316"/>
            <a:ext cx="826581" cy="326943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dirty="0">
                <a:solidFill>
                  <a:srgbClr val="4D4D4D"/>
                </a:solidFill>
                <a:latin typeface="HY견고딕" pitchFamily="18" charset="-127"/>
                <a:ea typeface="HY견고딕" pitchFamily="18" charset="-127"/>
              </a:rPr>
              <a:t>취소</a:t>
            </a: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rgbClr val="4D4D4D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4345" name="직선 연결선 14344">
            <a:extLst>
              <a:ext uri="{FF2B5EF4-FFF2-40B4-BE49-F238E27FC236}">
                <a16:creationId xmlns:a16="http://schemas.microsoft.com/office/drawing/2014/main" id="{79DF7167-7CA2-4565-A6BF-AF65A2585B80}"/>
              </a:ext>
            </a:extLst>
          </p:cNvPr>
          <p:cNvCxnSpPr>
            <a:cxnSpLocks/>
          </p:cNvCxnSpPr>
          <p:nvPr/>
        </p:nvCxnSpPr>
        <p:spPr bwMode="auto">
          <a:xfrm>
            <a:off x="6701037" y="4279966"/>
            <a:ext cx="111219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35D5437-91F8-4B90-8866-E3EEA5AF5022}"/>
              </a:ext>
            </a:extLst>
          </p:cNvPr>
          <p:cNvCxnSpPr>
            <a:cxnSpLocks/>
          </p:cNvCxnSpPr>
          <p:nvPr/>
        </p:nvCxnSpPr>
        <p:spPr bwMode="auto">
          <a:xfrm>
            <a:off x="6701037" y="4577264"/>
            <a:ext cx="111219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DE5D52-AD0A-471A-968D-04247F3C4CA1}"/>
              </a:ext>
            </a:extLst>
          </p:cNvPr>
          <p:cNvCxnSpPr>
            <a:cxnSpLocks/>
          </p:cNvCxnSpPr>
          <p:nvPr/>
        </p:nvCxnSpPr>
        <p:spPr bwMode="auto">
          <a:xfrm flipH="1">
            <a:off x="6679317" y="4865372"/>
            <a:ext cx="11339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EB7C4F6-3428-4F4D-849B-145A6A4CF128}"/>
              </a:ext>
            </a:extLst>
          </p:cNvPr>
          <p:cNvCxnSpPr>
            <a:cxnSpLocks/>
          </p:cNvCxnSpPr>
          <p:nvPr/>
        </p:nvCxnSpPr>
        <p:spPr bwMode="auto">
          <a:xfrm>
            <a:off x="6679316" y="5140342"/>
            <a:ext cx="113391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137D68-11BA-46D7-8525-2C70733489AA}"/>
              </a:ext>
            </a:extLst>
          </p:cNvPr>
          <p:cNvSpPr/>
          <p:nvPr/>
        </p:nvSpPr>
        <p:spPr bwMode="auto">
          <a:xfrm>
            <a:off x="4230046" y="4174644"/>
            <a:ext cx="1798194" cy="82739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615DCA-ED09-4620-A4A6-9A01DC753EA7}"/>
              </a:ext>
            </a:extLst>
          </p:cNvPr>
          <p:cNvSpPr txBox="1"/>
          <p:nvPr/>
        </p:nvSpPr>
        <p:spPr>
          <a:xfrm>
            <a:off x="4411892" y="4281472"/>
            <a:ext cx="1491498" cy="668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ScrollView</a:t>
            </a:r>
            <a:endParaRPr lang="en-US" altLang="ko-KR" dirty="0"/>
          </a:p>
          <a:p>
            <a:r>
              <a:rPr lang="en-US" altLang="ko-KR" dirty="0" err="1"/>
              <a:t>TextView</a:t>
            </a:r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C3528BB-0D92-48E3-9A1B-D4947C69F9FC}"/>
              </a:ext>
            </a:extLst>
          </p:cNvPr>
          <p:cNvSpPr/>
          <p:nvPr/>
        </p:nvSpPr>
        <p:spPr bwMode="auto">
          <a:xfrm>
            <a:off x="5318868" y="5482853"/>
            <a:ext cx="709372" cy="270788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12B31E-608A-4709-BD6D-D7D5AC5F1594}"/>
              </a:ext>
            </a:extLst>
          </p:cNvPr>
          <p:cNvSpPr txBox="1"/>
          <p:nvPr/>
        </p:nvSpPr>
        <p:spPr>
          <a:xfrm>
            <a:off x="5409478" y="5486756"/>
            <a:ext cx="60544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취소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B18EE1-C45D-48DA-9160-01F37F53F79A}"/>
              </a:ext>
            </a:extLst>
          </p:cNvPr>
          <p:cNvSpPr txBox="1"/>
          <p:nvPr/>
        </p:nvSpPr>
        <p:spPr>
          <a:xfrm>
            <a:off x="4286273" y="5115723"/>
            <a:ext cx="1003216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사진촬영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BB805895-245C-4BC1-8B49-478B23F85D8F}"/>
              </a:ext>
            </a:extLst>
          </p:cNvPr>
          <p:cNvSpPr/>
          <p:nvPr/>
        </p:nvSpPr>
        <p:spPr bwMode="auto">
          <a:xfrm>
            <a:off x="4304608" y="5134337"/>
            <a:ext cx="863526" cy="278474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8AAA2BE-364A-464F-BF16-D0C98153FFCB}"/>
              </a:ext>
            </a:extLst>
          </p:cNvPr>
          <p:cNvSpPr/>
          <p:nvPr/>
        </p:nvSpPr>
        <p:spPr bwMode="auto">
          <a:xfrm>
            <a:off x="6679316" y="3202752"/>
            <a:ext cx="1505830" cy="361572"/>
          </a:xfrm>
          <a:prstGeom prst="round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02AE73-146D-4535-B02B-B4CF6A5D2C9A}"/>
              </a:ext>
            </a:extLst>
          </p:cNvPr>
          <p:cNvSpPr txBox="1"/>
          <p:nvPr/>
        </p:nvSpPr>
        <p:spPr>
          <a:xfrm>
            <a:off x="6680198" y="3199053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문자 불러오기</a:t>
            </a:r>
          </a:p>
        </p:txBody>
      </p:sp>
    </p:spTree>
    <p:extLst>
      <p:ext uri="{BB962C8B-B14F-4D97-AF65-F5344CB8AC3E}">
        <p14:creationId xmlns:p14="http://schemas.microsoft.com/office/powerpoint/2010/main" val="3888957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설계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8BC51C-F138-4E90-B93B-EF9CA0BAB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2" y="1053696"/>
            <a:ext cx="8319785" cy="504189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799CA6F-D378-421D-9AAF-2537D5427ADB}"/>
              </a:ext>
            </a:extLst>
          </p:cNvPr>
          <p:cNvSpPr/>
          <p:nvPr/>
        </p:nvSpPr>
        <p:spPr>
          <a:xfrm>
            <a:off x="5336778" y="895765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② 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OCR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버튼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CF1475-A325-40DD-B0F1-8AE0B97E36F7}"/>
              </a:ext>
            </a:extLst>
          </p:cNvPr>
          <p:cNvSpPr/>
          <p:nvPr/>
        </p:nvSpPr>
        <p:spPr>
          <a:xfrm>
            <a:off x="449819" y="3934776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③ 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SMS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버튼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28E89E-C9D8-4599-ACB2-C22E8C19EABF}"/>
              </a:ext>
            </a:extLst>
          </p:cNvPr>
          <p:cNvSpPr/>
          <p:nvPr/>
        </p:nvSpPr>
        <p:spPr>
          <a:xfrm>
            <a:off x="1255515" y="821769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가계부 입력 기능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341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설계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AA8896-5E00-49B1-A6AF-C18AFB2E4A17}"/>
              </a:ext>
            </a:extLst>
          </p:cNvPr>
          <p:cNvSpPr txBox="1"/>
          <p:nvPr/>
        </p:nvSpPr>
        <p:spPr>
          <a:xfrm>
            <a:off x="839659" y="806554"/>
            <a:ext cx="2664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  <a:endParaRPr lang="ko-KR" altLang="en-US" sz="36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DBB6D538-15A9-4763-804B-8CEA005926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195102"/>
              </p:ext>
            </p:extLst>
          </p:nvPr>
        </p:nvGraphicFramePr>
        <p:xfrm>
          <a:off x="845848" y="1637322"/>
          <a:ext cx="6099176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6615">
                  <a:extLst>
                    <a:ext uri="{9D8B030D-6E8A-4147-A177-3AD203B41FA5}">
                      <a16:colId xmlns:a16="http://schemas.microsoft.com/office/drawing/2014/main" val="3959826068"/>
                    </a:ext>
                  </a:extLst>
                </a:gridCol>
                <a:gridCol w="4212561">
                  <a:extLst>
                    <a:ext uri="{9D8B030D-6E8A-4147-A177-3AD203B41FA5}">
                      <a16:colId xmlns:a16="http://schemas.microsoft.com/office/drawing/2014/main" val="16539896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8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■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</a:rPr>
                        <a:t>LoadImage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960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형  식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void </a:t>
                      </a:r>
                      <a:r>
                        <a:rPr lang="en-US" altLang="ko-KR" sz="1200" dirty="0" err="1"/>
                        <a:t>LoadImage</a:t>
                      </a:r>
                      <a:r>
                        <a:rPr lang="en-US" altLang="ko-KR" sz="1200" dirty="0"/>
                        <a:t>(String </a:t>
                      </a:r>
                      <a:r>
                        <a:rPr lang="en-US" altLang="ko-KR" sz="1200" dirty="0" err="1"/>
                        <a:t>imageFileName</a:t>
                      </a:r>
                      <a:r>
                        <a:rPr lang="en-US" altLang="ko-KR" sz="1200" dirty="0"/>
                        <a:t>, long </a:t>
                      </a:r>
                      <a:r>
                        <a:rPr lang="en-US" altLang="ko-KR" sz="1200" dirty="0" err="1"/>
                        <a:t>img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58373"/>
                  </a:ext>
                </a:extLst>
              </a:tr>
              <a:tr h="273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리턴값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Void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892809"/>
                  </a:ext>
                </a:extLst>
              </a:tr>
              <a:tr h="18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이미지 경로에 있는 이미지 파일을 불러온다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502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LoadImage</a:t>
                      </a:r>
                      <a:r>
                        <a:rPr lang="en-US" altLang="ko-KR" sz="1200" dirty="0"/>
                        <a:t>(“root/a.jpg”, </a:t>
                      </a:r>
                      <a:r>
                        <a:rPr lang="en-US" altLang="ko-KR" sz="1200" dirty="0" err="1"/>
                        <a:t>img_input.getNativeObjAddr</a:t>
                      </a:r>
                      <a:r>
                        <a:rPr lang="en-US" altLang="ko-KR" sz="1200" dirty="0"/>
                        <a:t>())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0862357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9A9EE2A5-4BEE-4EF9-B91B-E9133C292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809362"/>
              </p:ext>
            </p:extLst>
          </p:nvPr>
        </p:nvGraphicFramePr>
        <p:xfrm>
          <a:off x="845848" y="3572853"/>
          <a:ext cx="6099176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6615">
                  <a:extLst>
                    <a:ext uri="{9D8B030D-6E8A-4147-A177-3AD203B41FA5}">
                      <a16:colId xmlns:a16="http://schemas.microsoft.com/office/drawing/2014/main" val="3959826068"/>
                    </a:ext>
                  </a:extLst>
                </a:gridCol>
                <a:gridCol w="4212561">
                  <a:extLst>
                    <a:ext uri="{9D8B030D-6E8A-4147-A177-3AD203B41FA5}">
                      <a16:colId xmlns:a16="http://schemas.microsoft.com/office/drawing/2014/main" val="16539896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marR="0" lvl="0" indent="0" algn="l" defTabSz="9148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■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</a:rPr>
                        <a:t>ImageProcessing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960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형  식</a:t>
                      </a:r>
                      <a:endParaRPr lang="en-US" altLang="ko-KR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void </a:t>
                      </a:r>
                      <a:r>
                        <a:rPr lang="en-US" altLang="ko-KR" sz="1200" dirty="0" err="1"/>
                        <a:t>ImageProcessing</a:t>
                      </a:r>
                      <a:r>
                        <a:rPr lang="en-US" altLang="ko-KR" sz="1200" dirty="0"/>
                        <a:t>(long </a:t>
                      </a:r>
                      <a:r>
                        <a:rPr lang="en-US" altLang="ko-KR" sz="1200" dirty="0" err="1"/>
                        <a:t>inputImage</a:t>
                      </a:r>
                      <a:r>
                        <a:rPr lang="en-US" altLang="ko-KR" sz="1200" dirty="0"/>
                        <a:t>, long </a:t>
                      </a:r>
                      <a:r>
                        <a:rPr lang="en-US" altLang="ko-KR" sz="1200" dirty="0" err="1"/>
                        <a:t>outputImage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58373"/>
                  </a:ext>
                </a:extLst>
              </a:tr>
              <a:tr h="273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리턴값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Void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892809"/>
                  </a:ext>
                </a:extLst>
              </a:tr>
              <a:tr h="180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입력 이미지를 영상처리 기법을 통해 </a:t>
                      </a:r>
                      <a:r>
                        <a:rPr lang="ko-KR" altLang="en-US" sz="1200" dirty="0" err="1"/>
                        <a:t>보정후</a:t>
                      </a:r>
                      <a:r>
                        <a:rPr lang="ko-KR" altLang="en-US" sz="1200" dirty="0"/>
                        <a:t> 출력한다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502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예시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/>
                        <a:t>ImageProcessing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img_input.getNativeObjAddr</a:t>
                      </a:r>
                      <a:r>
                        <a:rPr lang="en-US" altLang="ko-KR" sz="1200" dirty="0"/>
                        <a:t>()</a:t>
                      </a:r>
                    </a:p>
                    <a:p>
                      <a:pPr algn="ctr"/>
                      <a:r>
                        <a:rPr lang="en-US" altLang="ko-KR" sz="1200" dirty="0"/>
                        <a:t>,</a:t>
                      </a:r>
                      <a:r>
                        <a:rPr lang="en-US" altLang="ko-KR" sz="1200" dirty="0" err="1"/>
                        <a:t>img_output.getNativeObjAddr</a:t>
                      </a:r>
                      <a:r>
                        <a:rPr lang="en-US" altLang="ko-KR" sz="1200" dirty="0"/>
                        <a:t>())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0862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152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종합설계 개요</a:t>
            </a:r>
          </a:p>
        </p:txBody>
      </p:sp>
      <p:sp>
        <p:nvSpPr>
          <p:cNvPr id="6147" name="내용 개체 틀 2"/>
          <p:cNvSpPr>
            <a:spLocks noGrp="1"/>
          </p:cNvSpPr>
          <p:nvPr>
            <p:ph sz="half" idx="1"/>
          </p:nvPr>
        </p:nvSpPr>
        <p:spPr>
          <a:xfrm>
            <a:off x="500282" y="1429378"/>
            <a:ext cx="8233332" cy="4718624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v"/>
              <a:defRPr lang="ko-KR" altLang="en-US"/>
            </a:pPr>
            <a:r>
              <a:rPr lang="ko-KR" sz="24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지난 발표에서의 지적 사항</a:t>
            </a:r>
          </a:p>
          <a:p>
            <a:pPr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defRPr lang="ko-KR" altLang="en-US"/>
            </a:pPr>
            <a:r>
              <a:rPr lang="en-US" altLang="ko-KR" sz="24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OCR </a:t>
            </a:r>
            <a:r>
              <a:rPr lang="ko-KR" altLang="en-US" sz="24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인식률 실험결과 제시 할 것</a:t>
            </a:r>
            <a:r>
              <a:rPr lang="en-US" altLang="ko-KR" sz="24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-&gt;</a:t>
            </a:r>
            <a:r>
              <a:rPr lang="ko-KR" altLang="en-US" sz="24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인식률 개선 방안 제시 할 것 전처리를 통해 인식률 개선 </a:t>
            </a:r>
            <a:r>
              <a:rPr lang="en-US" altLang="ko-KR" sz="24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try</a:t>
            </a:r>
            <a:r>
              <a:rPr lang="ko-KR" altLang="en-US" sz="24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해볼 것</a:t>
            </a:r>
            <a:r>
              <a:rPr lang="en-US" altLang="ko-KR" sz="24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/</a:t>
            </a:r>
            <a:r>
              <a:rPr lang="ko-KR" altLang="en-US" sz="24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인식 후 결과테스트 해볼 것</a:t>
            </a:r>
            <a:endParaRPr lang="en-US" altLang="ko-KR" sz="240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defRPr lang="ko-KR" altLang="en-US"/>
            </a:pPr>
            <a:r>
              <a:rPr lang="ko-KR" altLang="en-US" sz="24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개발진도 늦음</a:t>
            </a:r>
            <a:r>
              <a:rPr lang="en-US" altLang="ko-KR" sz="24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/</a:t>
            </a:r>
            <a:r>
              <a:rPr lang="ko-KR" altLang="en-US" sz="24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진도 보완</a:t>
            </a:r>
            <a:endParaRPr lang="en-US" altLang="ko-KR" sz="240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0" lvl="0" indent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None/>
              <a:defRPr lang="ko-KR" altLang="en-US"/>
            </a:pPr>
            <a:endParaRPr lang="ko-KR" altLang="ko-KR" sz="24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fontAlgn="base"/>
            <a:r>
              <a:rPr lang="ko-KR" sz="24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지적 사항에 대한 답변</a:t>
            </a:r>
            <a:endParaRPr lang="en-US" altLang="ko-KR" sz="240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fontAlgn="base"/>
            <a:r>
              <a:rPr lang="en-US" altLang="ko-KR" sz="24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OCR </a:t>
            </a:r>
            <a:r>
              <a:rPr lang="ko-KR" altLang="en-US" sz="24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실행 결과 및 인식률 제시 </a:t>
            </a:r>
            <a:r>
              <a:rPr lang="en-US" altLang="ko-KR" sz="240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– 11 page</a:t>
            </a:r>
            <a:endParaRPr lang="en-US" altLang="ko-KR" sz="240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fontAlgn="base"/>
            <a:r>
              <a:rPr lang="ko-KR" altLang="en-US" sz="24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진도 보완 </a:t>
            </a:r>
            <a:r>
              <a:rPr lang="en-US" altLang="ko-KR" sz="24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– 48 page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</a:p>
        </p:txBody>
      </p:sp>
      <p:sp>
        <p:nvSpPr>
          <p:cNvPr id="14339" name="내용 개체 틀 2">
            <a:extLst>
              <a:ext uri="{FF2B5EF4-FFF2-40B4-BE49-F238E27FC236}">
                <a16:creationId xmlns:a16="http://schemas.microsoft.com/office/drawing/2014/main" id="{1CAC9451-966A-437C-A848-255D4D712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59" y="1429411"/>
            <a:ext cx="8233410" cy="4718647"/>
          </a:xfrm>
        </p:spPr>
        <p:txBody>
          <a:bodyPr/>
          <a:lstStyle/>
          <a:p>
            <a:pPr marL="400250" lvl="2" indent="0">
              <a:buNone/>
            </a:pPr>
            <a:r>
              <a:rPr lang="en-US" altLang="ko-KR" sz="2400" dirty="0"/>
              <a:t>[</a:t>
            </a:r>
            <a:r>
              <a:rPr lang="en-US" altLang="ko-KR" sz="2400" dirty="0" err="1"/>
              <a:t>PreprocessImage</a:t>
            </a:r>
            <a:r>
              <a:rPr lang="en-US" altLang="ko-KR" sz="2400" dirty="0"/>
              <a:t>]</a:t>
            </a:r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기능 </a:t>
            </a:r>
            <a:r>
              <a:rPr lang="en-US" altLang="ko-KR" dirty="0"/>
              <a:t>– </a:t>
            </a:r>
            <a:r>
              <a:rPr lang="ko-KR" altLang="en-US" dirty="0"/>
              <a:t>가져온 이미지를 </a:t>
            </a:r>
            <a:r>
              <a:rPr lang="en-US" altLang="ko-KR" dirty="0"/>
              <a:t>OCR </a:t>
            </a:r>
            <a:r>
              <a:rPr lang="ko-KR" altLang="en-US" dirty="0"/>
              <a:t>처리하기 전에 밝기와 대비를 조절한다</a:t>
            </a:r>
            <a:r>
              <a:rPr lang="en-US" altLang="ko-KR" dirty="0"/>
              <a:t>.</a:t>
            </a:r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다루는 정보 </a:t>
            </a:r>
            <a:r>
              <a:rPr lang="en-US" altLang="ko-KR" dirty="0"/>
              <a:t>– jpg </a:t>
            </a:r>
            <a:r>
              <a:rPr lang="ko-KR" altLang="en-US" dirty="0"/>
              <a:t>이미지</a:t>
            </a:r>
            <a:endParaRPr lang="en-US" altLang="ko-KR" dirty="0"/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알고리즘</a:t>
            </a:r>
            <a:endParaRPr lang="en-US" altLang="ko-KR" dirty="0"/>
          </a:p>
          <a:p>
            <a:pPr marL="857678" lvl="3" indent="0">
              <a:buNone/>
            </a:pPr>
            <a:r>
              <a:rPr lang="en-US" altLang="ko-KR" dirty="0"/>
              <a:t>		1. </a:t>
            </a:r>
            <a:r>
              <a:rPr lang="ko-KR" altLang="en-US" dirty="0"/>
              <a:t>이미지를 그레이 영상으로 변환</a:t>
            </a:r>
            <a:endParaRPr lang="en-US" altLang="ko-KR" dirty="0"/>
          </a:p>
          <a:p>
            <a:pPr marL="857678" lvl="3" indent="0">
              <a:buNone/>
            </a:pPr>
            <a:r>
              <a:rPr lang="en-US" altLang="ko-KR" dirty="0"/>
              <a:t>		2.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블러링</a:t>
            </a:r>
            <a:endParaRPr lang="en-US" altLang="ko-KR" dirty="0"/>
          </a:p>
          <a:p>
            <a:pPr marL="857678" lvl="3" indent="0">
              <a:buNone/>
            </a:pPr>
            <a:r>
              <a:rPr lang="en-US" altLang="ko-KR" dirty="0"/>
              <a:t>		3. </a:t>
            </a:r>
            <a:r>
              <a:rPr lang="ko-KR" altLang="en-US" dirty="0" err="1"/>
              <a:t>임계값</a:t>
            </a:r>
            <a:r>
              <a:rPr lang="ko-KR" altLang="en-US" dirty="0"/>
              <a:t> 처리 및 이진화</a:t>
            </a:r>
            <a:endParaRPr lang="en-US" altLang="ko-KR" dirty="0"/>
          </a:p>
          <a:p>
            <a:pPr marL="857678" lvl="3" indent="0">
              <a:buNone/>
            </a:pPr>
            <a:r>
              <a:rPr lang="en-US" altLang="ko-KR" dirty="0"/>
              <a:t>		4. </a:t>
            </a:r>
            <a:r>
              <a:rPr lang="ko-KR" altLang="en-US" dirty="0"/>
              <a:t>닫힘 연산</a:t>
            </a:r>
            <a:endParaRPr lang="en-US" altLang="ko-KR" dirty="0"/>
          </a:p>
          <a:p>
            <a:pPr marL="857678" lvl="3" indent="0">
              <a:buNone/>
            </a:pPr>
            <a:r>
              <a:rPr lang="en-US" altLang="ko-KR" dirty="0"/>
              <a:t>		5. </a:t>
            </a:r>
            <a:r>
              <a:rPr lang="ko-KR" altLang="en-US" dirty="0"/>
              <a:t>팽창 연산</a:t>
            </a:r>
            <a:endParaRPr lang="en-US" altLang="ko-KR" dirty="0"/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고려사항</a:t>
            </a:r>
            <a:endParaRPr lang="en-US" altLang="ko-KR" dirty="0"/>
          </a:p>
          <a:p>
            <a:pPr marL="857678" lvl="3" indent="0">
              <a:buNone/>
            </a:pPr>
            <a:r>
              <a:rPr lang="en-US" altLang="ko-KR" dirty="0"/>
              <a:t>		</a:t>
            </a:r>
            <a:r>
              <a:rPr lang="ko-KR" altLang="en-US" dirty="0"/>
              <a:t>모든 이미지에 대하여 원하는 결과가 나와야 한다</a:t>
            </a:r>
            <a:r>
              <a:rPr lang="en-US" altLang="ko-KR" dirty="0"/>
              <a:t>.</a:t>
            </a:r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데이터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구조</a:t>
            </a:r>
            <a:endParaRPr lang="en-US" altLang="ko-KR" sz="1600" dirty="0">
              <a:solidFill>
                <a:schemeClr val="tx1">
                  <a:lumMod val="50000"/>
                </a:schemeClr>
              </a:solidFill>
            </a:endParaRPr>
          </a:p>
          <a:p>
            <a:pPr marL="743321" lvl="2" indent="-343071">
              <a:buFont typeface="Wingdings" pitchFamily="2" charset="2"/>
              <a:buChar char="v"/>
            </a:pPr>
            <a:endParaRPr lang="en-US" altLang="ko-KR" dirty="0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106174E-CB8B-4AB4-A5BC-E0A48050D7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01679" y="5087208"/>
          <a:ext cx="308144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1447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303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imageprocessing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()</a:t>
                      </a:r>
                      <a:endParaRPr lang="ko-KR" altLang="en-US" sz="1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8216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Mat </a:t>
                      </a:r>
                      <a:r>
                        <a:rPr lang="en-US" altLang="ko-KR" sz="1400" b="1" dirty="0" err="1"/>
                        <a:t>img_input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en-US" altLang="ko-KR" sz="1400" dirty="0"/>
                        <a:t>Mat </a:t>
                      </a:r>
                      <a:r>
                        <a:rPr lang="en-US" altLang="ko-KR" sz="1400" b="1" dirty="0" err="1"/>
                        <a:t>img_output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en-US" altLang="ko-KR" sz="1400" dirty="0"/>
                        <a:t>Mat </a:t>
                      </a:r>
                      <a:r>
                        <a:rPr lang="en-US" altLang="ko-KR" sz="1400" b="1" dirty="0"/>
                        <a:t>element5</a:t>
                      </a:r>
                      <a:endParaRPr lang="ko-KR" altLang="en-US" sz="1400" b="1" dirty="0"/>
                    </a:p>
                    <a:p>
                      <a:pPr algn="l" latinLnBrk="1"/>
                      <a:endParaRPr lang="en-US" altLang="ko-KR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025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</a:p>
        </p:txBody>
      </p:sp>
      <p:sp>
        <p:nvSpPr>
          <p:cNvPr id="14339" name="내용 개체 틀 2">
            <a:extLst>
              <a:ext uri="{FF2B5EF4-FFF2-40B4-BE49-F238E27FC236}">
                <a16:creationId xmlns:a16="http://schemas.microsoft.com/office/drawing/2014/main" id="{1CAC9451-966A-437C-A848-255D4D712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59" y="1429411"/>
            <a:ext cx="8233410" cy="4718647"/>
          </a:xfrm>
        </p:spPr>
        <p:txBody>
          <a:bodyPr/>
          <a:lstStyle/>
          <a:p>
            <a:pPr marL="400250" lvl="2" indent="0">
              <a:buNone/>
            </a:pPr>
            <a:r>
              <a:rPr lang="en-US" altLang="ko-KR" sz="2400" dirty="0"/>
              <a:t>[</a:t>
            </a:r>
            <a:r>
              <a:rPr lang="en-US" altLang="ko-KR" sz="2400" dirty="0" err="1"/>
              <a:t>OCRImage</a:t>
            </a:r>
            <a:r>
              <a:rPr lang="en-US" altLang="ko-KR" sz="2400" dirty="0"/>
              <a:t>]</a:t>
            </a:r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기능 </a:t>
            </a:r>
            <a:r>
              <a:rPr lang="en-US" altLang="ko-KR" dirty="0"/>
              <a:t>– </a:t>
            </a:r>
            <a:r>
              <a:rPr lang="ko-KR" altLang="en-US" dirty="0"/>
              <a:t>이미지에서 텍스트 정보를 추출한다</a:t>
            </a:r>
            <a:r>
              <a:rPr lang="en-US" altLang="ko-KR" dirty="0"/>
              <a:t>.</a:t>
            </a:r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다루는 정보 </a:t>
            </a:r>
            <a:r>
              <a:rPr lang="en-US" altLang="ko-KR" dirty="0"/>
              <a:t>– </a:t>
            </a:r>
            <a:r>
              <a:rPr lang="ko-KR" altLang="en-US" dirty="0"/>
              <a:t>비트맵 이미지</a:t>
            </a:r>
            <a:r>
              <a:rPr lang="en-US" altLang="ko-KR" dirty="0"/>
              <a:t>, </a:t>
            </a:r>
            <a:r>
              <a:rPr lang="ko-KR" altLang="en-US" dirty="0"/>
              <a:t>텍스트</a:t>
            </a:r>
            <a:endParaRPr lang="en-US" altLang="ko-KR" dirty="0"/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알고리즘 </a:t>
            </a:r>
            <a:r>
              <a:rPr lang="en-US" altLang="ko-KR" dirty="0"/>
              <a:t>: Tesseract </a:t>
            </a:r>
            <a:r>
              <a:rPr lang="ko-KR" altLang="en-US" dirty="0"/>
              <a:t>문자인식 라이브러리</a:t>
            </a:r>
            <a:endParaRPr lang="en-US" altLang="ko-KR" dirty="0"/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데이터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구조</a:t>
            </a:r>
            <a:endParaRPr lang="en-US" altLang="ko-KR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402185B-2BEA-464D-AB48-33B46AF99C9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23691" y="3873471"/>
          <a:ext cx="3081447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1447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303160">
                <a:tc>
                  <a:txBody>
                    <a:bodyPr/>
                    <a:lstStyle/>
                    <a:p>
                      <a:pPr marL="0" marR="0" lvl="0" indent="0" algn="l" defTabSz="9148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copyFiles</a:t>
                      </a:r>
                      <a:r>
                        <a:rPr lang="en-US" altLang="ko-KR" sz="18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()</a:t>
                      </a:r>
                      <a:endParaRPr lang="en-US" altLang="ko-KR" sz="18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8216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effectLst/>
                        </a:rPr>
                        <a:t>String</a:t>
                      </a:r>
                      <a:r>
                        <a:rPr lang="en-US" altLang="ko-KR" sz="1400" b="0" dirty="0"/>
                        <a:t> </a:t>
                      </a:r>
                      <a:r>
                        <a:rPr lang="en-US" altLang="ko-KR" sz="1400" b="1" dirty="0" err="1"/>
                        <a:t>filepath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en-US" altLang="ko-KR" sz="1400" b="0" dirty="0" err="1"/>
                        <a:t>AssetManager</a:t>
                      </a:r>
                      <a:r>
                        <a:rPr lang="en-US" altLang="ko-KR" sz="1400" b="0" dirty="0"/>
                        <a:t> </a:t>
                      </a:r>
                      <a:r>
                        <a:rPr lang="en-US" altLang="ko-KR" sz="1400" b="1" dirty="0" err="1">
                          <a:effectLst/>
                        </a:rPr>
                        <a:t>assetManager</a:t>
                      </a:r>
                      <a:endParaRPr lang="en-US" altLang="ko-KR" sz="1400" b="1" dirty="0">
                        <a:effectLst/>
                      </a:endParaRPr>
                    </a:p>
                    <a:p>
                      <a:pPr latinLnBrk="1"/>
                      <a:r>
                        <a:rPr lang="en-US" altLang="ko-KR" sz="1400" b="0" dirty="0" err="1">
                          <a:effectLst/>
                        </a:rPr>
                        <a:t>InputStream</a:t>
                      </a:r>
                      <a:r>
                        <a:rPr lang="en-US" altLang="ko-KR" sz="1400" b="0" dirty="0"/>
                        <a:t> </a:t>
                      </a:r>
                      <a:r>
                        <a:rPr lang="en-US" altLang="ko-KR" sz="1400" b="1" dirty="0"/>
                        <a:t>instream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effectLst/>
                        </a:rPr>
                        <a:t>OutputStream</a:t>
                      </a:r>
                      <a:r>
                        <a:rPr lang="en-US" altLang="ko-KR" sz="1400" b="0" dirty="0"/>
                        <a:t> </a:t>
                      </a:r>
                      <a:r>
                        <a:rPr lang="en-US" altLang="ko-KR" sz="1400" b="1" dirty="0" err="1"/>
                        <a:t>outstream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</a:t>
                      </a:r>
                      <a:r>
                        <a:rPr lang="en-US" altLang="ko-KR" sz="1400" b="0" dirty="0"/>
                        <a:t>[] </a:t>
                      </a:r>
                      <a:r>
                        <a:rPr lang="en-US" altLang="ko-KR" sz="1400" b="1" dirty="0"/>
                        <a:t>buffer</a:t>
                      </a:r>
                      <a:endParaRPr lang="ko-KR" altLang="en-US" sz="1400" b="1" dirty="0"/>
                    </a:p>
                    <a:p>
                      <a:pPr algn="l" latinLnBrk="1"/>
                      <a:endParaRPr lang="en-US" altLang="ko-KR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65C6624-8F39-42C7-8293-6073C64B5B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59645" y="3892029"/>
          <a:ext cx="3081447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1447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303160">
                <a:tc>
                  <a:txBody>
                    <a:bodyPr/>
                    <a:lstStyle/>
                    <a:p>
                      <a:pPr marL="0" marR="0" lvl="0" indent="0" algn="l" defTabSz="9148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processImage</a:t>
                      </a:r>
                      <a:r>
                        <a:rPr lang="en-US" altLang="ko-KR" sz="18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()</a:t>
                      </a:r>
                      <a:endParaRPr lang="en-US" altLang="ko-KR" sz="18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8216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Bitmap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image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String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OCRresult</a:t>
                      </a:r>
                      <a:endParaRPr lang="en-US" altLang="ko-KR" sz="14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String </a:t>
                      </a:r>
                      <a:r>
                        <a:rPr lang="en-US" altLang="ko-KR" sz="14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datapath</a:t>
                      </a:r>
                      <a:endParaRPr lang="en-US" altLang="ko-KR" sz="1400" b="1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File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1" kern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imgFile</a:t>
                      </a:r>
                      <a:endParaRPr lang="en-US" altLang="ko-KR" sz="1400" b="1" kern="12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TessBaseAPI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mTess</a:t>
                      </a:r>
                      <a:endParaRPr lang="ko-KR" altLang="en-US" sz="14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algn="l" latinLnBrk="1"/>
                      <a:endParaRPr lang="en-US" altLang="ko-KR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043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FEA13EA6-FEC2-4C5F-A458-B667254A0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68" y="1343932"/>
            <a:ext cx="2842753" cy="4492742"/>
          </a:xfrm>
          <a:prstGeom prst="rect">
            <a:avLst/>
          </a:prstGeom>
        </p:spPr>
      </p:pic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UI</a:t>
            </a:r>
            <a:r>
              <a:rPr lang="ko-KR" altLang="en-US" dirty="0"/>
              <a:t> 설계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FA7047-8EEB-43E6-AAB6-2B45D4FEEB79}"/>
              </a:ext>
            </a:extLst>
          </p:cNvPr>
          <p:cNvSpPr txBox="1"/>
          <p:nvPr/>
        </p:nvSpPr>
        <p:spPr>
          <a:xfrm>
            <a:off x="5760766" y="5836674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통계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69E057-2D28-4B34-8F1C-A642434914A6}"/>
              </a:ext>
            </a:extLst>
          </p:cNvPr>
          <p:cNvGrpSpPr/>
          <p:nvPr/>
        </p:nvGrpSpPr>
        <p:grpSpPr>
          <a:xfrm>
            <a:off x="5150597" y="1887724"/>
            <a:ext cx="2430849" cy="3753659"/>
            <a:chOff x="5150597" y="1887724"/>
            <a:chExt cx="2430849" cy="375365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84820FB-2019-4228-AC2E-260DA2779E84}"/>
                </a:ext>
              </a:extLst>
            </p:cNvPr>
            <p:cNvSpPr/>
            <p:nvPr/>
          </p:nvSpPr>
          <p:spPr bwMode="auto">
            <a:xfrm>
              <a:off x="5150597" y="1887724"/>
              <a:ext cx="2430849" cy="3753659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HY견고딕" pitchFamily="18" charset="-127"/>
                <a:ea typeface="HY견고딕" pitchFamily="18" charset="-127"/>
              </a:endParaRPr>
            </a:p>
          </p:txBody>
        </p:sp>
        <p:graphicFrame>
          <p:nvGraphicFramePr>
            <p:cNvPr id="8" name="차트 7">
              <a:extLst>
                <a:ext uri="{FF2B5EF4-FFF2-40B4-BE49-F238E27FC236}">
                  <a16:creationId xmlns:a16="http://schemas.microsoft.com/office/drawing/2014/main" id="{E35CAFC6-4369-4D65-81DD-E6E01D09BAC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18698745"/>
                </p:ext>
              </p:extLst>
            </p:nvPr>
          </p:nvGraphicFramePr>
          <p:xfrm>
            <a:off x="5561741" y="2609663"/>
            <a:ext cx="1584594" cy="15812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0EEF9E-44A3-40F0-8DBC-E03EADE8E87A}"/>
                </a:ext>
              </a:extLst>
            </p:cNvPr>
            <p:cNvSpPr txBox="1"/>
            <p:nvPr/>
          </p:nvSpPr>
          <p:spPr>
            <a:xfrm>
              <a:off x="5367611" y="2175832"/>
              <a:ext cx="2076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◀</a:t>
              </a:r>
              <a:r>
                <a:rPr lang="en-US" altLang="ko-KR" dirty="0"/>
                <a:t> 2018</a:t>
              </a:r>
              <a:r>
                <a:rPr lang="ko-KR" altLang="en-US" dirty="0"/>
                <a:t>년 </a:t>
              </a:r>
              <a:r>
                <a:rPr lang="en-US" altLang="ko-KR" dirty="0"/>
                <a:t>2</a:t>
              </a:r>
              <a:r>
                <a:rPr lang="ko-KR" altLang="en-US" dirty="0"/>
                <a:t>월 ▶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031385-CF52-4EA2-BA15-B920D10E4722}"/>
                </a:ext>
              </a:extLst>
            </p:cNvPr>
            <p:cNvSpPr txBox="1"/>
            <p:nvPr/>
          </p:nvSpPr>
          <p:spPr>
            <a:xfrm>
              <a:off x="5644930" y="4164055"/>
              <a:ext cx="152157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/>
                <a:t>의류비</a:t>
              </a:r>
              <a:r>
                <a:rPr lang="ko-KR" altLang="en-US" dirty="0"/>
                <a:t> </a:t>
              </a:r>
              <a:r>
                <a:rPr lang="en-US" altLang="ko-KR" dirty="0"/>
                <a:t>: n</a:t>
              </a:r>
              <a:r>
                <a:rPr lang="ko-KR" altLang="en-US" dirty="0"/>
                <a:t>원</a:t>
              </a:r>
              <a:endParaRPr lang="en-US" altLang="ko-KR" dirty="0"/>
            </a:p>
            <a:p>
              <a:r>
                <a:rPr lang="ko-KR" altLang="en-US" dirty="0"/>
                <a:t>식비 </a:t>
              </a:r>
              <a:r>
                <a:rPr lang="en-US" altLang="ko-KR" dirty="0"/>
                <a:t>: m</a:t>
              </a:r>
              <a:r>
                <a:rPr lang="ko-KR" altLang="en-US" dirty="0"/>
                <a:t>원</a:t>
              </a:r>
              <a:endParaRPr lang="en-US" altLang="ko-KR" dirty="0"/>
            </a:p>
            <a:p>
              <a:r>
                <a:rPr lang="en-US" altLang="ko-KR" dirty="0"/>
                <a:t>… </a:t>
              </a:r>
            </a:p>
            <a:p>
              <a:endParaRPr lang="en-US" altLang="ko-KR" dirty="0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7A3EAF-0654-4684-AF46-51190B87B18A}"/>
              </a:ext>
            </a:extLst>
          </p:cNvPr>
          <p:cNvSpPr/>
          <p:nvPr/>
        </p:nvSpPr>
        <p:spPr bwMode="auto">
          <a:xfrm>
            <a:off x="1289439" y="4830022"/>
            <a:ext cx="2409328" cy="5318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HY견고딕" pitchFamily="18" charset="-127"/>
                <a:ea typeface="HY견고딕" pitchFamily="18" charset="-127"/>
              </a:rPr>
              <a:t>2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HY견고딕" pitchFamily="18" charset="-127"/>
                <a:ea typeface="HY견고딕" pitchFamily="18" charset="-127"/>
              </a:rPr>
              <a:t>월 지출 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HY견고딕" pitchFamily="18" charset="-127"/>
                <a:ea typeface="HY견고딕" pitchFamily="18" charset="-127"/>
              </a:rPr>
              <a:t>: 30000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HY견고딕" pitchFamily="18" charset="-127"/>
                <a:ea typeface="HY견고딕" pitchFamily="18" charset="-127"/>
              </a:rPr>
              <a:t>원</a:t>
            </a:r>
            <a:endParaRPr kumimoji="1" lang="en-US" altLang="ko-KR" sz="1600" b="0" i="0" u="none" strike="noStrike" cap="none" normalizeH="0" baseline="0" dirty="0">
              <a:ln>
                <a:noFill/>
              </a:ln>
              <a:solidFill>
                <a:srgbClr val="4D4D4D"/>
              </a:solidFill>
              <a:effectLst/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dirty="0">
                <a:solidFill>
                  <a:srgbClr val="4D4D4D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kumimoji="1" lang="ko-KR" altLang="en-US" sz="1600" dirty="0">
                <a:solidFill>
                  <a:srgbClr val="4D4D4D"/>
                </a:solidFill>
                <a:latin typeface="HY견고딕" pitchFamily="18" charset="-127"/>
                <a:ea typeface="HY견고딕" pitchFamily="18" charset="-127"/>
              </a:rPr>
              <a:t>월 수입 </a:t>
            </a:r>
            <a:r>
              <a:rPr kumimoji="1" lang="en-US" altLang="ko-KR" sz="1600" dirty="0">
                <a:solidFill>
                  <a:srgbClr val="4D4D4D"/>
                </a:solidFill>
                <a:latin typeface="HY견고딕" pitchFamily="18" charset="-127"/>
                <a:ea typeface="HY견고딕" pitchFamily="18" charset="-127"/>
              </a:rPr>
              <a:t>: 20000</a:t>
            </a:r>
            <a:r>
              <a:rPr kumimoji="1" lang="ko-KR" altLang="en-US" sz="1600" dirty="0">
                <a:solidFill>
                  <a:srgbClr val="4D4D4D"/>
                </a:solidFill>
                <a:latin typeface="HY견고딕" pitchFamily="18" charset="-127"/>
                <a:ea typeface="HY견고딕" pitchFamily="18" charset="-127"/>
              </a:rPr>
              <a:t>원</a:t>
            </a: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rgbClr val="4D4D4D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463739E-5012-44EE-8FB5-AE2E1133BF05}"/>
              </a:ext>
            </a:extLst>
          </p:cNvPr>
          <p:cNvSpPr txBox="1"/>
          <p:nvPr/>
        </p:nvSpPr>
        <p:spPr>
          <a:xfrm>
            <a:off x="1289439" y="2256549"/>
            <a:ext cx="23859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   </a:t>
            </a:r>
            <a:r>
              <a:rPr lang="ko-KR" altLang="en-US" sz="1600" dirty="0"/>
              <a:t>◀</a:t>
            </a:r>
            <a:r>
              <a:rPr lang="en-US" altLang="ko-KR" sz="1600" dirty="0"/>
              <a:t> 2018</a:t>
            </a:r>
            <a:r>
              <a:rPr lang="ko-KR" altLang="en-US" sz="1600" dirty="0"/>
              <a:t>년 </a:t>
            </a:r>
            <a:r>
              <a:rPr lang="en-US" altLang="ko-KR" sz="1600" dirty="0"/>
              <a:t>2</a:t>
            </a:r>
            <a:r>
              <a:rPr lang="ko-KR" altLang="en-US" sz="1600" dirty="0"/>
              <a:t>월 ▶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91683D-02DC-4C42-A249-A888AAE74207}"/>
              </a:ext>
            </a:extLst>
          </p:cNvPr>
          <p:cNvSpPr txBox="1"/>
          <p:nvPr/>
        </p:nvSpPr>
        <p:spPr>
          <a:xfrm>
            <a:off x="1449047" y="5927305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가계부 조회 화면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A7C521-0F19-49B5-8002-C276FE2E92DA}"/>
              </a:ext>
            </a:extLst>
          </p:cNvPr>
          <p:cNvSpPr txBox="1"/>
          <p:nvPr/>
        </p:nvSpPr>
        <p:spPr>
          <a:xfrm>
            <a:off x="2548886" y="4460690"/>
            <a:ext cx="11265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내보내기</a:t>
            </a:r>
          </a:p>
        </p:txBody>
      </p:sp>
    </p:spTree>
    <p:extLst>
      <p:ext uri="{BB962C8B-B14F-4D97-AF65-F5344CB8AC3E}">
        <p14:creationId xmlns:p14="http://schemas.microsoft.com/office/powerpoint/2010/main" val="2803149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설계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F8F5DB-178A-4CFA-8ADC-C76C622F4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70" y="1125723"/>
            <a:ext cx="7778916" cy="511310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71239E6-35B8-458C-A453-FBB8E2390636}"/>
              </a:ext>
            </a:extLst>
          </p:cNvPr>
          <p:cNvSpPr/>
          <p:nvPr/>
        </p:nvSpPr>
        <p:spPr>
          <a:xfrm>
            <a:off x="1693301" y="1516429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가계부 조회 기능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696B1E-E68F-4D40-A25E-CF45D2D4E436}"/>
              </a:ext>
            </a:extLst>
          </p:cNvPr>
          <p:cNvSpPr/>
          <p:nvPr/>
        </p:nvSpPr>
        <p:spPr>
          <a:xfrm>
            <a:off x="1765328" y="3092959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가계부 통계 기능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940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UI</a:t>
            </a:r>
            <a:r>
              <a:rPr lang="ko-KR" altLang="en-US" dirty="0"/>
              <a:t> 설계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9B0CDF-F828-4543-BF17-FC3537273FA8}"/>
              </a:ext>
            </a:extLst>
          </p:cNvPr>
          <p:cNvSpPr txBox="1"/>
          <p:nvPr/>
        </p:nvSpPr>
        <p:spPr>
          <a:xfrm>
            <a:off x="1333166" y="5965410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가계부 공유 화면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4D87B3E-181C-497F-B5ED-1E640B5B0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46" y="1114954"/>
            <a:ext cx="2676425" cy="463126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0F7836-4832-4B50-AE66-BC0480E94A31}"/>
              </a:ext>
            </a:extLst>
          </p:cNvPr>
          <p:cNvSpPr/>
          <p:nvPr/>
        </p:nvSpPr>
        <p:spPr bwMode="auto">
          <a:xfrm>
            <a:off x="1117085" y="4799100"/>
            <a:ext cx="2337316" cy="504189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450542-1655-4AF9-9AD1-1ADA7495145B}"/>
              </a:ext>
            </a:extLst>
          </p:cNvPr>
          <p:cNvSpPr txBox="1"/>
          <p:nvPr/>
        </p:nvSpPr>
        <p:spPr>
          <a:xfrm>
            <a:off x="2890724" y="1817372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②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03847-90FC-46ED-89AC-96B1719EB902}"/>
              </a:ext>
            </a:extLst>
          </p:cNvPr>
          <p:cNvSpPr txBox="1"/>
          <p:nvPr/>
        </p:nvSpPr>
        <p:spPr>
          <a:xfrm>
            <a:off x="4259122" y="1329771"/>
            <a:ext cx="1805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① 가계부 선택 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②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초대하기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③ </a:t>
            </a:r>
            <a:r>
              <a:rPr lang="ko-KR" altLang="en-US" b="1" dirty="0" err="1">
                <a:solidFill>
                  <a:schemeClr val="bg2">
                    <a:lumMod val="10000"/>
                  </a:schemeClr>
                </a:solidFill>
              </a:rPr>
              <a:t>채팅방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 열기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ko-KR" alt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ADE8BE-2D34-4E7F-B2A3-360C01605F16}"/>
              </a:ext>
            </a:extLst>
          </p:cNvPr>
          <p:cNvSpPr txBox="1"/>
          <p:nvPr/>
        </p:nvSpPr>
        <p:spPr>
          <a:xfrm>
            <a:off x="2267269" y="1821990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①</a:t>
            </a:r>
          </a:p>
        </p:txBody>
      </p:sp>
      <p:grpSp>
        <p:nvGrpSpPr>
          <p:cNvPr id="14337" name="그룹 14336">
            <a:extLst>
              <a:ext uri="{FF2B5EF4-FFF2-40B4-BE49-F238E27FC236}">
                <a16:creationId xmlns:a16="http://schemas.microsoft.com/office/drawing/2014/main" id="{854667E8-46B1-42A2-8106-AC760461B486}"/>
              </a:ext>
            </a:extLst>
          </p:cNvPr>
          <p:cNvGrpSpPr/>
          <p:nvPr/>
        </p:nvGrpSpPr>
        <p:grpSpPr>
          <a:xfrm>
            <a:off x="4345656" y="2566263"/>
            <a:ext cx="1982244" cy="2605073"/>
            <a:chOff x="4862489" y="2410108"/>
            <a:chExt cx="1982244" cy="260507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C3D55E5-F92C-43CA-B093-80155D2F9DCF}"/>
                </a:ext>
              </a:extLst>
            </p:cNvPr>
            <p:cNvSpPr/>
            <p:nvPr/>
          </p:nvSpPr>
          <p:spPr bwMode="auto">
            <a:xfrm>
              <a:off x="4862489" y="2410108"/>
              <a:ext cx="1945079" cy="2605073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7D36757-E236-4873-B133-5E43EF34AA63}"/>
                </a:ext>
              </a:extLst>
            </p:cNvPr>
            <p:cNvSpPr/>
            <p:nvPr/>
          </p:nvSpPr>
          <p:spPr bwMode="auto">
            <a:xfrm>
              <a:off x="4880734" y="4438965"/>
              <a:ext cx="1201935" cy="28810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400" dirty="0">
                  <a:solidFill>
                    <a:schemeClr val="accent4">
                      <a:lumMod val="50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아이디 입력</a:t>
              </a:r>
              <a:endParaRPr kumimoji="1" lang="ko-KR" altLang="en-US" sz="14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A5CF332-D4D7-40E4-8B08-35108C3E7394}"/>
                </a:ext>
              </a:extLst>
            </p:cNvPr>
            <p:cNvSpPr/>
            <p:nvPr/>
          </p:nvSpPr>
          <p:spPr bwMode="auto">
            <a:xfrm>
              <a:off x="6163252" y="4438965"/>
              <a:ext cx="644316" cy="288108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600" b="0" i="0" u="none" strike="noStrike" cap="none" normalizeH="0" baseline="0" dirty="0">
                  <a:ln>
                    <a:noFill/>
                  </a:ln>
                  <a:solidFill>
                    <a:schemeClr val="accent4">
                      <a:lumMod val="50000"/>
                    </a:schemeClr>
                  </a:solidFill>
                  <a:effectLst/>
                  <a:latin typeface="HY견고딕" pitchFamily="18" charset="-127"/>
                  <a:ea typeface="HY견고딕" pitchFamily="18" charset="-127"/>
                </a:rPr>
                <a:t>초대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507F32-1521-4097-88DD-947D844C0BB2}"/>
                </a:ext>
              </a:extLst>
            </p:cNvPr>
            <p:cNvSpPr txBox="1"/>
            <p:nvPr/>
          </p:nvSpPr>
          <p:spPr>
            <a:xfrm>
              <a:off x="4880734" y="2555290"/>
              <a:ext cx="196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공유된 사람 목록</a:t>
              </a:r>
            </a:p>
          </p:txBody>
        </p:sp>
        <p:sp>
          <p:nvSpPr>
            <p:cNvPr id="14336" name="직사각형 14335">
              <a:extLst>
                <a:ext uri="{FF2B5EF4-FFF2-40B4-BE49-F238E27FC236}">
                  <a16:creationId xmlns:a16="http://schemas.microsoft.com/office/drawing/2014/main" id="{35891172-066F-4D3B-B458-BB185CC375AC}"/>
                </a:ext>
              </a:extLst>
            </p:cNvPr>
            <p:cNvSpPr/>
            <p:nvPr/>
          </p:nvSpPr>
          <p:spPr bwMode="auto">
            <a:xfrm>
              <a:off x="4969378" y="2998425"/>
              <a:ext cx="1693786" cy="115243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1F0EB710-631B-4837-9B85-9CC44C3A92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00903" y="3286533"/>
              <a:ext cx="111219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61B6890-9EB2-47C3-99C5-6277CE3E0A9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200904" y="3574641"/>
              <a:ext cx="113391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A724150-3C33-4B9A-8467-2DBF3FF29F2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00903" y="3862749"/>
              <a:ext cx="1133911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9C51473-C7CE-4023-A376-62477F849161}"/>
              </a:ext>
            </a:extLst>
          </p:cNvPr>
          <p:cNvSpPr txBox="1"/>
          <p:nvPr/>
        </p:nvSpPr>
        <p:spPr>
          <a:xfrm>
            <a:off x="4561323" y="5268329"/>
            <a:ext cx="1766577" cy="382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ShareDialog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5779292-EBEE-49A3-B562-C928DB8AC605}"/>
              </a:ext>
            </a:extLst>
          </p:cNvPr>
          <p:cNvSpPr/>
          <p:nvPr/>
        </p:nvSpPr>
        <p:spPr bwMode="auto">
          <a:xfrm>
            <a:off x="3011467" y="4138371"/>
            <a:ext cx="428322" cy="360135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F608C4-8C3D-4B02-B9A7-46EC483E143E}"/>
              </a:ext>
            </a:extLst>
          </p:cNvPr>
          <p:cNvSpPr txBox="1"/>
          <p:nvPr/>
        </p:nvSpPr>
        <p:spPr>
          <a:xfrm>
            <a:off x="3030050" y="4105127"/>
            <a:ext cx="42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③</a:t>
            </a:r>
          </a:p>
        </p:txBody>
      </p:sp>
      <p:pic>
        <p:nvPicPr>
          <p:cNvPr id="14341" name="그림 14340">
            <a:extLst>
              <a:ext uri="{FF2B5EF4-FFF2-40B4-BE49-F238E27FC236}">
                <a16:creationId xmlns:a16="http://schemas.microsoft.com/office/drawing/2014/main" id="{B9D0A809-0FF5-4229-8A72-EEEDB3491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164" y="2571516"/>
            <a:ext cx="2010640" cy="3235962"/>
          </a:xfrm>
          <a:prstGeom prst="rect">
            <a:avLst/>
          </a:prstGeom>
        </p:spPr>
      </p:pic>
      <p:sp>
        <p:nvSpPr>
          <p:cNvPr id="14342" name="TextBox 14341">
            <a:extLst>
              <a:ext uri="{FF2B5EF4-FFF2-40B4-BE49-F238E27FC236}">
                <a16:creationId xmlns:a16="http://schemas.microsoft.com/office/drawing/2014/main" id="{821C528C-02D4-4160-992D-ACF7D3AF3F04}"/>
              </a:ext>
            </a:extLst>
          </p:cNvPr>
          <p:cNvSpPr txBox="1"/>
          <p:nvPr/>
        </p:nvSpPr>
        <p:spPr>
          <a:xfrm>
            <a:off x="6877819" y="5281225"/>
            <a:ext cx="15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ChatActivity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8579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설계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473CD0-B1BA-46A1-8CD7-60C7F3E1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03" y="895765"/>
            <a:ext cx="8141756" cy="53438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7B55B55-FD52-4954-A74E-E7A589EF716B}"/>
              </a:ext>
            </a:extLst>
          </p:cNvPr>
          <p:cNvSpPr/>
          <p:nvPr/>
        </p:nvSpPr>
        <p:spPr>
          <a:xfrm>
            <a:off x="2341544" y="937958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가계부 공유 기능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4FFA07-C22C-4BE1-BE60-D328E6F05029}"/>
              </a:ext>
            </a:extLst>
          </p:cNvPr>
          <p:cNvSpPr/>
          <p:nvPr/>
        </p:nvSpPr>
        <p:spPr>
          <a:xfrm>
            <a:off x="4142219" y="4366938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③ </a:t>
            </a:r>
            <a:r>
              <a:rPr lang="ko-KR" altLang="en-US" b="1" dirty="0" err="1">
                <a:solidFill>
                  <a:schemeClr val="bg2">
                    <a:lumMod val="10000"/>
                  </a:schemeClr>
                </a:solidFill>
              </a:rPr>
              <a:t>채팅방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 열기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A2DA82-781E-40AA-B744-84E6447F137D}"/>
              </a:ext>
            </a:extLst>
          </p:cNvPr>
          <p:cNvSpPr/>
          <p:nvPr/>
        </p:nvSpPr>
        <p:spPr>
          <a:xfrm>
            <a:off x="6798337" y="4337501"/>
            <a:ext cx="141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②</a:t>
            </a:r>
            <a:r>
              <a:rPr lang="en-US" altLang="ko-KR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초대하기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940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57" y="331942"/>
            <a:ext cx="4650621" cy="563823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UI</a:t>
            </a:r>
            <a:r>
              <a:rPr lang="ko-KR" altLang="en-US" dirty="0"/>
              <a:t> 설계 </a:t>
            </a:r>
            <a:r>
              <a:rPr lang="en-US" altLang="ko-KR" dirty="0"/>
              <a:t>(6)</a:t>
            </a:r>
            <a:endParaRPr lang="ko-KR" altLang="en-US" dirty="0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DC95FA-E800-4024-B844-CF328FA2E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895" y="1233764"/>
            <a:ext cx="2592972" cy="4393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1C16D-6C12-47AB-867A-5FC522C938EF}"/>
              </a:ext>
            </a:extLst>
          </p:cNvPr>
          <p:cNvSpPr txBox="1"/>
          <p:nvPr/>
        </p:nvSpPr>
        <p:spPr>
          <a:xfrm>
            <a:off x="3854111" y="584349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프로필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34EA9D-F021-4FE3-AA96-CD69E05D57A5}"/>
              </a:ext>
            </a:extLst>
          </p:cNvPr>
          <p:cNvSpPr/>
          <p:nvPr/>
        </p:nvSpPr>
        <p:spPr bwMode="auto">
          <a:xfrm>
            <a:off x="3782084" y="2170114"/>
            <a:ext cx="1584593" cy="136851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971B5B-274C-41DC-8307-EFC1E5F18734}"/>
              </a:ext>
            </a:extLst>
          </p:cNvPr>
          <p:cNvSpPr txBox="1"/>
          <p:nvPr/>
        </p:nvSpPr>
        <p:spPr>
          <a:xfrm>
            <a:off x="3991969" y="3840613"/>
            <a:ext cx="11448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사진 변경</a:t>
            </a:r>
            <a:endParaRPr lang="en-US" altLang="ko-KR" sz="1400" dirty="0"/>
          </a:p>
          <a:p>
            <a:r>
              <a:rPr lang="ko-KR" altLang="en-US" sz="1400" dirty="0"/>
              <a:t>닉네임 변경</a:t>
            </a:r>
            <a:endParaRPr lang="en-US" altLang="ko-KR" sz="1400" dirty="0"/>
          </a:p>
          <a:p>
            <a:r>
              <a:rPr lang="ko-KR" altLang="en-US" sz="1400" dirty="0"/>
              <a:t>회원탈퇴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879528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설계 </a:t>
            </a:r>
            <a:r>
              <a:rPr lang="en-US" altLang="ko-KR" dirty="0"/>
              <a:t>(6)</a:t>
            </a:r>
            <a:endParaRPr lang="ko-KR" altLang="en-US" dirty="0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820715-8EFF-4ABD-A7E5-D91F09275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14" y="1714873"/>
            <a:ext cx="6052534" cy="402021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166FF97-C603-4238-8D78-48832E077AA2}"/>
              </a:ext>
            </a:extLst>
          </p:cNvPr>
          <p:cNvSpPr/>
          <p:nvPr/>
        </p:nvSpPr>
        <p:spPr>
          <a:xfrm>
            <a:off x="3566003" y="1366360"/>
            <a:ext cx="195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</a:rPr>
              <a:t>프로필 설정 기능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430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설계 </a:t>
            </a:r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700C94-96E7-440F-A7D7-D8D088A8C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4" y="-1"/>
            <a:ext cx="9129570" cy="686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0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57" y="331942"/>
            <a:ext cx="4650621" cy="563823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DB</a:t>
            </a:r>
            <a:r>
              <a:rPr lang="ko-KR" altLang="en-US" dirty="0"/>
              <a:t> 설계</a:t>
            </a:r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360" name="TextBox 14359">
            <a:extLst>
              <a:ext uri="{FF2B5EF4-FFF2-40B4-BE49-F238E27FC236}">
                <a16:creationId xmlns:a16="http://schemas.microsoft.com/office/drawing/2014/main" id="{4C36697E-7D5C-40BC-B2E3-98A9F79B75E8}"/>
              </a:ext>
            </a:extLst>
          </p:cNvPr>
          <p:cNvSpPr txBox="1"/>
          <p:nvPr/>
        </p:nvSpPr>
        <p:spPr>
          <a:xfrm>
            <a:off x="2908060" y="2142841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가계부 및 사용자 정보 관리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A7D584-B5AA-4147-B37E-F34241B5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220" y="2722838"/>
            <a:ext cx="5978241" cy="3374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49A793-DFBC-4D41-9F4A-EC3E841A099A}"/>
              </a:ext>
            </a:extLst>
          </p:cNvPr>
          <p:cNvSpPr txBox="1"/>
          <p:nvPr/>
        </p:nvSpPr>
        <p:spPr>
          <a:xfrm>
            <a:off x="527187" y="1088724"/>
            <a:ext cx="5688178" cy="866564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FireBase</a:t>
            </a:r>
            <a:r>
              <a:rPr lang="ko-KR" altLang="en-US" dirty="0"/>
              <a:t>는 </a:t>
            </a:r>
            <a:r>
              <a:rPr lang="en-US" altLang="ko-KR" dirty="0"/>
              <a:t>NoSQL</a:t>
            </a:r>
            <a:r>
              <a:rPr lang="ko-KR" altLang="en-US" dirty="0"/>
              <a:t>방식의 </a:t>
            </a:r>
            <a:r>
              <a:rPr lang="en-US" altLang="ko-KR" dirty="0"/>
              <a:t>Data</a:t>
            </a:r>
            <a:r>
              <a:rPr lang="ko-KR" altLang="en-US" dirty="0"/>
              <a:t>를 사용하며</a:t>
            </a:r>
            <a:endParaRPr lang="en-US" altLang="ko-KR" dirty="0"/>
          </a:p>
          <a:p>
            <a:pPr algn="ctr"/>
            <a:r>
              <a:rPr lang="en-US" altLang="ko-KR" sz="1600" dirty="0"/>
              <a:t>RDBMS</a:t>
            </a:r>
            <a:r>
              <a:rPr lang="ko-KR" altLang="en-US" sz="1600" dirty="0"/>
              <a:t>와 다르게 최초 테이블 생성 시 </a:t>
            </a:r>
            <a:r>
              <a:rPr lang="ko-KR" altLang="en-US" sz="1600" dirty="0" err="1"/>
              <a:t>데이터간의</a:t>
            </a:r>
            <a:r>
              <a:rPr lang="ko-KR" altLang="en-US" sz="1600" dirty="0"/>
              <a:t> 관계를 정의하지 않는다</a:t>
            </a:r>
            <a:r>
              <a:rPr lang="en-US" altLang="ko-KR" sz="1600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90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종합설계 개요</a:t>
            </a:r>
            <a:endParaRPr lang="ko-KR" altLang="ko-KR" sz="3200" b="1" i="0">
              <a:solidFill>
                <a:srgbClr val="000000">
                  <a:alpha val="100000"/>
                </a:srgbClr>
              </a:solidFill>
              <a:latin typeface="HY견고딕"/>
              <a:ea typeface="HY견고딕"/>
              <a:sym typeface="Wingdings"/>
            </a:endParaRPr>
          </a:p>
        </p:txBody>
      </p:sp>
      <p:sp>
        <p:nvSpPr>
          <p:cNvPr id="7171" name="내용 개체 틀 2"/>
          <p:cNvSpPr>
            <a:spLocks noGrp="1"/>
          </p:cNvSpPr>
          <p:nvPr>
            <p:ph sz="half" idx="1"/>
          </p:nvPr>
        </p:nvSpPr>
        <p:spPr>
          <a:xfrm>
            <a:off x="500282" y="1429378"/>
            <a:ext cx="8233332" cy="4718624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v"/>
              <a:defRPr lang="ko-KR" altLang="en-US"/>
            </a:pPr>
            <a:r>
              <a:rPr lang="ko-KR" sz="24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연구 개발 배경</a:t>
            </a:r>
            <a:endParaRPr lang="en-US" altLang="ko-KR" sz="20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1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Ø"/>
              <a:defRPr lang="ko-KR" altLang="en-US"/>
            </a:pPr>
            <a:r>
              <a:rPr lang="ko-KR" altLang="en-US" sz="2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기존의 가계부 어플리케이션은 현금으로 결제한 내역을 직접 입력해야 하는 번거로움이 있다</a:t>
            </a:r>
            <a:r>
              <a:rPr lang="en-US" altLang="ko-KR" sz="2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.</a:t>
            </a:r>
          </a:p>
          <a:p>
            <a:pPr lvl="1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Ø"/>
              <a:defRPr lang="ko-KR" altLang="en-US"/>
            </a:pPr>
            <a:endParaRPr lang="en-US" altLang="ko-KR" sz="20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1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Ø"/>
              <a:defRPr lang="ko-KR" altLang="en-US"/>
            </a:pPr>
            <a:r>
              <a:rPr lang="ko-KR" altLang="en-US" sz="2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영수증을 찍는 것만으로 자동으로 가계부를 작성하고 </a:t>
            </a:r>
            <a:endParaRPr lang="en-US" altLang="ko-KR" sz="20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457200" lvl="1" indent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None/>
              <a:defRPr lang="ko-KR" altLang="en-US"/>
            </a:pPr>
            <a:r>
              <a:rPr lang="en-US" altLang="ko-KR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 </a:t>
            </a:r>
            <a:r>
              <a:rPr lang="ko-KR" altLang="en-US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공유한다면</a:t>
            </a:r>
            <a:r>
              <a:rPr lang="ko-KR" altLang="en-US" sz="2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예산관리가 좀 더 편리해질 것이다</a:t>
            </a:r>
            <a:r>
              <a:rPr lang="en-US" altLang="ko-KR" sz="2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.</a:t>
            </a:r>
          </a:p>
          <a:p>
            <a:pPr lvl="1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Ø"/>
              <a:defRPr lang="ko-KR" altLang="en-US"/>
            </a:pPr>
            <a:endParaRPr lang="en-US" altLang="ko-KR" sz="20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v"/>
              <a:defRPr lang="ko-KR" altLang="en-US"/>
            </a:pPr>
            <a:r>
              <a:rPr lang="ko-KR" altLang="ko-KR" sz="2400" b="1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연구 개발 목표</a:t>
            </a:r>
          </a:p>
          <a:p>
            <a:pPr lvl="1"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Ø"/>
              <a:defRPr lang="ko-KR" altLang="en-US"/>
            </a:pPr>
            <a:r>
              <a:rPr lang="en-US" altLang="ko-KR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OCR</a:t>
            </a:r>
            <a:r>
              <a:rPr lang="ko-KR" altLang="en-US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을 이용하여 영수증 내역을 불러들여 분석</a:t>
            </a:r>
            <a:r>
              <a:rPr lang="en-US" altLang="ko-KR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, </a:t>
            </a:r>
            <a:r>
              <a:rPr lang="ko-KR" altLang="en-US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기록하는 어플리케이션을 만든다</a:t>
            </a:r>
            <a:r>
              <a:rPr lang="en-US" altLang="ko-KR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.</a:t>
            </a:r>
          </a:p>
          <a:p>
            <a:pPr lvl="1"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Ø"/>
              <a:defRPr lang="ko-KR" altLang="en-US"/>
            </a:pPr>
            <a:endParaRPr lang="en-US" altLang="ko-KR" sz="200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1"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Ø"/>
              <a:defRPr lang="ko-KR" altLang="en-US"/>
            </a:pPr>
            <a:r>
              <a:rPr lang="en-US" altLang="ko-KR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OCR </a:t>
            </a:r>
            <a:r>
              <a:rPr lang="ko-KR" altLang="en-US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인식률을 높이기 위하여 사진 보정 기능을 추가한다</a:t>
            </a:r>
            <a:r>
              <a:rPr lang="en-US" altLang="ko-KR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.</a:t>
            </a:r>
            <a:endParaRPr lang="ko-KR" altLang="en-US" sz="200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1"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Ø"/>
              <a:defRPr lang="ko-KR" altLang="en-US"/>
            </a:pPr>
            <a:endParaRPr lang="ko-KR" altLang="en-US" sz="200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v"/>
              <a:defRPr lang="ko-KR" altLang="en-US"/>
            </a:pPr>
            <a:endParaRPr lang="ko-KR" sz="24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</a:t>
            </a:fld>
            <a:endParaRPr lang="en-US" sz="1400" b="0" i="0" dirty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57" y="331942"/>
            <a:ext cx="4650621" cy="563823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DB</a:t>
            </a:r>
            <a:r>
              <a:rPr lang="ko-KR" altLang="en-US" dirty="0"/>
              <a:t> 설계</a:t>
            </a:r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95C4F79-F3B4-4553-B4FB-E2FF35C99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574998"/>
              </p:ext>
            </p:extLst>
          </p:nvPr>
        </p:nvGraphicFramePr>
        <p:xfrm>
          <a:off x="490390" y="1370974"/>
          <a:ext cx="1897156" cy="1642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156">
                  <a:extLst>
                    <a:ext uri="{9D8B030D-6E8A-4147-A177-3AD203B41FA5}">
                      <a16:colId xmlns:a16="http://schemas.microsoft.com/office/drawing/2014/main" val="3866132398"/>
                    </a:ext>
                  </a:extLst>
                </a:gridCol>
              </a:tblGrid>
              <a:tr h="3512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Users</a:t>
                      </a:r>
                      <a:endParaRPr lang="ko-KR" altLang="en-US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41798"/>
                  </a:ext>
                </a:extLst>
              </a:tr>
              <a:tr h="12762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UID[Child](</a:t>
                      </a:r>
                      <a:r>
                        <a:rPr lang="ko-KR" altLang="en-US" dirty="0"/>
                        <a:t>키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53120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2C48BD6-DBCA-4C76-A790-7F2578894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843385"/>
              </p:ext>
            </p:extLst>
          </p:nvPr>
        </p:nvGraphicFramePr>
        <p:xfrm>
          <a:off x="4925284" y="1361141"/>
          <a:ext cx="1566921" cy="1661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921">
                  <a:extLst>
                    <a:ext uri="{9D8B030D-6E8A-4147-A177-3AD203B41FA5}">
                      <a16:colId xmlns:a16="http://schemas.microsoft.com/office/drawing/2014/main" val="3866132398"/>
                    </a:ext>
                  </a:extLst>
                </a:gridCol>
              </a:tblGrid>
              <a:tr h="356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Ledgers</a:t>
                      </a:r>
                      <a:endParaRPr lang="ko-KR" altLang="en-US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41798"/>
                  </a:ext>
                </a:extLst>
              </a:tr>
              <a:tr h="12954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Year[Child]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531209"/>
                  </a:ext>
                </a:extLst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F7621E4-16DF-44DD-BA00-D4719A805CF2}"/>
              </a:ext>
            </a:extLst>
          </p:cNvPr>
          <p:cNvCxnSpPr>
            <a:cxnSpLocks/>
          </p:cNvCxnSpPr>
          <p:nvPr/>
        </p:nvCxnSpPr>
        <p:spPr bwMode="auto">
          <a:xfrm>
            <a:off x="2387546" y="2031707"/>
            <a:ext cx="36390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03C6B65-C339-4843-AC2A-AA7485CC8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19282"/>
              </p:ext>
            </p:extLst>
          </p:nvPr>
        </p:nvGraphicFramePr>
        <p:xfrm>
          <a:off x="6862916" y="1381128"/>
          <a:ext cx="1659715" cy="1661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15">
                  <a:extLst>
                    <a:ext uri="{9D8B030D-6E8A-4147-A177-3AD203B41FA5}">
                      <a16:colId xmlns:a16="http://schemas.microsoft.com/office/drawing/2014/main" val="3866132398"/>
                    </a:ext>
                  </a:extLst>
                </a:gridCol>
              </a:tblGrid>
              <a:tr h="356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Year</a:t>
                      </a:r>
                      <a:endParaRPr lang="ko-KR" altLang="en-US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41798"/>
                  </a:ext>
                </a:extLst>
              </a:tr>
              <a:tr h="12954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Month[Child]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531209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701B416-95DA-4C62-8239-D5E5281E0D9A}"/>
              </a:ext>
            </a:extLst>
          </p:cNvPr>
          <p:cNvCxnSpPr>
            <a:cxnSpLocks/>
          </p:cNvCxnSpPr>
          <p:nvPr/>
        </p:nvCxnSpPr>
        <p:spPr bwMode="auto">
          <a:xfrm>
            <a:off x="6487289" y="2031707"/>
            <a:ext cx="36390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0DB06CF-53CE-44C9-85D0-906A402FE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653148"/>
              </p:ext>
            </p:extLst>
          </p:nvPr>
        </p:nvGraphicFramePr>
        <p:xfrm>
          <a:off x="793971" y="3998725"/>
          <a:ext cx="1659715" cy="1535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15">
                  <a:extLst>
                    <a:ext uri="{9D8B030D-6E8A-4147-A177-3AD203B41FA5}">
                      <a16:colId xmlns:a16="http://schemas.microsoft.com/office/drawing/2014/main" val="3866132398"/>
                    </a:ext>
                  </a:extLst>
                </a:gridCol>
              </a:tblGrid>
              <a:tr h="321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Month</a:t>
                      </a:r>
                      <a:endParaRPr lang="ko-KR" altLang="en-US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41798"/>
                  </a:ext>
                </a:extLst>
              </a:tr>
              <a:tr h="1169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Day[Child]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531209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3C44915-B7BE-4798-A400-AEFD233291A8}"/>
              </a:ext>
            </a:extLst>
          </p:cNvPr>
          <p:cNvCxnSpPr>
            <a:cxnSpLocks/>
          </p:cNvCxnSpPr>
          <p:nvPr/>
        </p:nvCxnSpPr>
        <p:spPr bwMode="auto">
          <a:xfrm>
            <a:off x="8576072" y="2031707"/>
            <a:ext cx="36390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0FC77B2-CDB6-4901-93E2-381F89162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504893"/>
              </p:ext>
            </p:extLst>
          </p:nvPr>
        </p:nvGraphicFramePr>
        <p:xfrm>
          <a:off x="2883670" y="4001121"/>
          <a:ext cx="1659715" cy="1568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15">
                  <a:extLst>
                    <a:ext uri="{9D8B030D-6E8A-4147-A177-3AD203B41FA5}">
                      <a16:colId xmlns:a16="http://schemas.microsoft.com/office/drawing/2014/main" val="3866132398"/>
                    </a:ext>
                  </a:extLst>
                </a:gridCol>
              </a:tblGrid>
              <a:tr h="3308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Day</a:t>
                      </a:r>
                      <a:endParaRPr lang="ko-KR" altLang="en-US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41798"/>
                  </a:ext>
                </a:extLst>
              </a:tr>
              <a:tr h="12022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InOut</a:t>
                      </a:r>
                      <a:r>
                        <a:rPr lang="en-US" altLang="ko-KR" dirty="0"/>
                        <a:t>[Child]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531209"/>
                  </a:ext>
                </a:extLst>
              </a:tr>
            </a:tbl>
          </a:graphicData>
        </a:graphic>
      </p:graphicFrame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E7E21C-D435-4557-A29A-5CC07EBA8081}"/>
              </a:ext>
            </a:extLst>
          </p:cNvPr>
          <p:cNvCxnSpPr>
            <a:cxnSpLocks/>
          </p:cNvCxnSpPr>
          <p:nvPr/>
        </p:nvCxnSpPr>
        <p:spPr bwMode="auto">
          <a:xfrm>
            <a:off x="2490307" y="4649364"/>
            <a:ext cx="36390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C294024F-0C64-44BA-8237-F1D4CB354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619137"/>
              </p:ext>
            </p:extLst>
          </p:nvPr>
        </p:nvGraphicFramePr>
        <p:xfrm>
          <a:off x="4955848" y="4001121"/>
          <a:ext cx="1659715" cy="1595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15">
                  <a:extLst>
                    <a:ext uri="{9D8B030D-6E8A-4147-A177-3AD203B41FA5}">
                      <a16:colId xmlns:a16="http://schemas.microsoft.com/office/drawing/2014/main" val="3866132398"/>
                    </a:ext>
                  </a:extLst>
                </a:gridCol>
              </a:tblGrid>
              <a:tr h="338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InOut</a:t>
                      </a:r>
                      <a:endParaRPr lang="ko-KR" altLang="en-US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41798"/>
                  </a:ext>
                </a:extLst>
              </a:tr>
              <a:tr h="12297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Time[Child]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531209"/>
                  </a:ext>
                </a:extLst>
              </a:tr>
            </a:tbl>
          </a:graphicData>
        </a:graphic>
      </p:graphicFrame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8191891-67AA-4CBF-AE58-E172C6CEB62E}"/>
              </a:ext>
            </a:extLst>
          </p:cNvPr>
          <p:cNvCxnSpPr>
            <a:cxnSpLocks/>
          </p:cNvCxnSpPr>
          <p:nvPr/>
        </p:nvCxnSpPr>
        <p:spPr bwMode="auto">
          <a:xfrm>
            <a:off x="4591943" y="4649364"/>
            <a:ext cx="36390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984CB9F6-2EAB-4D0B-89F5-6EF9B3FAD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33725"/>
              </p:ext>
            </p:extLst>
          </p:nvPr>
        </p:nvGraphicFramePr>
        <p:xfrm>
          <a:off x="7052709" y="4001120"/>
          <a:ext cx="1659715" cy="1617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715">
                  <a:extLst>
                    <a:ext uri="{9D8B030D-6E8A-4147-A177-3AD203B41FA5}">
                      <a16:colId xmlns:a16="http://schemas.microsoft.com/office/drawing/2014/main" val="3866132398"/>
                    </a:ext>
                  </a:extLst>
                </a:gridCol>
              </a:tblGrid>
              <a:tr h="344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Time</a:t>
                      </a:r>
                      <a:endParaRPr lang="ko-KR" altLang="en-US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41798"/>
                  </a:ext>
                </a:extLst>
              </a:tr>
              <a:tr h="12513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Paymemo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Price</a:t>
                      </a:r>
                    </a:p>
                    <a:p>
                      <a:pPr latinLnBrk="1"/>
                      <a:r>
                        <a:rPr lang="en-US" altLang="ko-KR" dirty="0" err="1"/>
                        <a:t>useitem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531209"/>
                  </a:ext>
                </a:extLst>
              </a:tr>
            </a:tbl>
          </a:graphicData>
        </a:graphic>
      </p:graphicFrame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FB486E2-EF54-4109-BB13-D46BF560E0F6}"/>
              </a:ext>
            </a:extLst>
          </p:cNvPr>
          <p:cNvCxnSpPr>
            <a:cxnSpLocks/>
          </p:cNvCxnSpPr>
          <p:nvPr/>
        </p:nvCxnSpPr>
        <p:spPr bwMode="auto">
          <a:xfrm>
            <a:off x="6688804" y="4649364"/>
            <a:ext cx="36390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CF97F14-1075-4063-AF4D-5947B851DFCA}"/>
              </a:ext>
            </a:extLst>
          </p:cNvPr>
          <p:cNvSpPr txBox="1"/>
          <p:nvPr/>
        </p:nvSpPr>
        <p:spPr>
          <a:xfrm>
            <a:off x="4014233" y="624641"/>
            <a:ext cx="1771472" cy="646331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DataType</a:t>
            </a:r>
            <a:r>
              <a:rPr lang="en-US" altLang="ko-KR" dirty="0"/>
              <a:t> String</a:t>
            </a:r>
            <a:endParaRPr lang="ko-KR" altLang="en-US" dirty="0"/>
          </a:p>
        </p:txBody>
      </p:sp>
      <p:sp>
        <p:nvSpPr>
          <p:cNvPr id="14360" name="TextBox 14359">
            <a:extLst>
              <a:ext uri="{FF2B5EF4-FFF2-40B4-BE49-F238E27FC236}">
                <a16:creationId xmlns:a16="http://schemas.microsoft.com/office/drawing/2014/main" id="{4C36697E-7D5C-40BC-B2E3-98A9F79B75E8}"/>
              </a:ext>
            </a:extLst>
          </p:cNvPr>
          <p:cNvSpPr txBox="1"/>
          <p:nvPr/>
        </p:nvSpPr>
        <p:spPr>
          <a:xfrm>
            <a:off x="705160" y="905045"/>
            <a:ext cx="313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가계부 및 사용자 정보 관리 </a:t>
            </a:r>
          </a:p>
        </p:txBody>
      </p:sp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3F706792-6B66-49D5-A488-2037AAF70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422339"/>
              </p:ext>
            </p:extLst>
          </p:nvPr>
        </p:nvGraphicFramePr>
        <p:xfrm>
          <a:off x="2716601" y="1361140"/>
          <a:ext cx="1897156" cy="1661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156">
                  <a:extLst>
                    <a:ext uri="{9D8B030D-6E8A-4147-A177-3AD203B41FA5}">
                      <a16:colId xmlns:a16="http://schemas.microsoft.com/office/drawing/2014/main" val="3866132398"/>
                    </a:ext>
                  </a:extLst>
                </a:gridCol>
              </a:tblGrid>
              <a:tr h="356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UID</a:t>
                      </a:r>
                      <a:endParaRPr lang="ko-KR" altLang="en-US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41798"/>
                  </a:ext>
                </a:extLst>
              </a:tr>
              <a:tr h="12954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Ledgers[Child]</a:t>
                      </a:r>
                    </a:p>
                    <a:p>
                      <a:pPr latinLnBrk="1"/>
                      <a:r>
                        <a:rPr lang="en-US" altLang="ko-KR" dirty="0"/>
                        <a:t>Nickname</a:t>
                      </a:r>
                    </a:p>
                    <a:p>
                      <a:pPr latinLnBrk="1"/>
                      <a:r>
                        <a:rPr lang="en-US" altLang="ko-KR" dirty="0"/>
                        <a:t>Photo</a:t>
                      </a:r>
                    </a:p>
                    <a:p>
                      <a:pPr latinLnBrk="1"/>
                      <a:r>
                        <a:rPr lang="en-US" altLang="ko-KR" dirty="0"/>
                        <a:t>key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531209"/>
                  </a:ext>
                </a:extLst>
              </a:tr>
            </a:tbl>
          </a:graphicData>
        </a:graphic>
      </p:graphicFrame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FA438D6-CC30-43A1-9225-BDE4EEB241B3}"/>
              </a:ext>
            </a:extLst>
          </p:cNvPr>
          <p:cNvCxnSpPr>
            <a:cxnSpLocks/>
          </p:cNvCxnSpPr>
          <p:nvPr/>
        </p:nvCxnSpPr>
        <p:spPr bwMode="auto">
          <a:xfrm>
            <a:off x="322252" y="4647832"/>
            <a:ext cx="36390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A69D71F-6D6B-43F6-B2A0-DF318E5D49CD}"/>
              </a:ext>
            </a:extLst>
          </p:cNvPr>
          <p:cNvCxnSpPr>
            <a:cxnSpLocks/>
          </p:cNvCxnSpPr>
          <p:nvPr/>
        </p:nvCxnSpPr>
        <p:spPr bwMode="auto">
          <a:xfrm>
            <a:off x="4591942" y="2019024"/>
            <a:ext cx="36390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42170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57" y="331942"/>
            <a:ext cx="4650621" cy="563823"/>
          </a:xfrm>
        </p:spPr>
        <p:txBody>
          <a:bodyPr/>
          <a:lstStyle/>
          <a:p>
            <a:r>
              <a:rPr lang="ko-KR" altLang="en-US" dirty="0"/>
              <a:t>시스템 </a:t>
            </a:r>
            <a:r>
              <a:rPr lang="en-US" altLang="ko-KR" dirty="0"/>
              <a:t>DB</a:t>
            </a:r>
            <a:r>
              <a:rPr lang="ko-KR" altLang="en-US" dirty="0"/>
              <a:t> 설계</a:t>
            </a:r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360" name="TextBox 14359">
            <a:extLst>
              <a:ext uri="{FF2B5EF4-FFF2-40B4-BE49-F238E27FC236}">
                <a16:creationId xmlns:a16="http://schemas.microsoft.com/office/drawing/2014/main" id="{4C36697E-7D5C-40BC-B2E3-98A9F79B75E8}"/>
              </a:ext>
            </a:extLst>
          </p:cNvPr>
          <p:cNvSpPr txBox="1"/>
          <p:nvPr/>
        </p:nvSpPr>
        <p:spPr>
          <a:xfrm>
            <a:off x="705160" y="905045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사용자 채팅 및 가계부 공유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34B12E0-86C1-4C2C-BBA7-4E36E91A12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836318"/>
              </p:ext>
            </p:extLst>
          </p:nvPr>
        </p:nvGraphicFramePr>
        <p:xfrm>
          <a:off x="656699" y="1391507"/>
          <a:ext cx="1897156" cy="2249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156">
                  <a:extLst>
                    <a:ext uri="{9D8B030D-6E8A-4147-A177-3AD203B41FA5}">
                      <a16:colId xmlns:a16="http://schemas.microsoft.com/office/drawing/2014/main" val="3866132398"/>
                    </a:ext>
                  </a:extLst>
                </a:gridCol>
              </a:tblGrid>
              <a:tr h="485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Chat</a:t>
                      </a:r>
                      <a:endParaRPr lang="ko-KR" altLang="en-US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41798"/>
                  </a:ext>
                </a:extLst>
              </a:tr>
              <a:tr h="1763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ChatID</a:t>
                      </a:r>
                      <a:r>
                        <a:rPr lang="en-US" altLang="ko-KR" dirty="0"/>
                        <a:t>[Child]</a:t>
                      </a:r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키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531209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3C2DF808-1891-4D7C-B3C2-861F10C90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423407"/>
              </p:ext>
            </p:extLst>
          </p:nvPr>
        </p:nvGraphicFramePr>
        <p:xfrm>
          <a:off x="2989787" y="1391506"/>
          <a:ext cx="1886291" cy="2249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6291">
                  <a:extLst>
                    <a:ext uri="{9D8B030D-6E8A-4147-A177-3AD203B41FA5}">
                      <a16:colId xmlns:a16="http://schemas.microsoft.com/office/drawing/2014/main" val="3866132398"/>
                    </a:ext>
                  </a:extLst>
                </a:gridCol>
              </a:tblGrid>
              <a:tr h="485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ChatID</a:t>
                      </a:r>
                      <a:endParaRPr lang="ko-KR" altLang="en-US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41798"/>
                  </a:ext>
                </a:extLst>
              </a:tr>
              <a:tr h="1763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Date[Child]</a:t>
                      </a:r>
                    </a:p>
                    <a:p>
                      <a:pPr latinLnBrk="1"/>
                      <a:r>
                        <a:rPr lang="en-US" altLang="ko-KR" dirty="0"/>
                        <a:t>UID[Child]</a:t>
                      </a:r>
                    </a:p>
                    <a:p>
                      <a:pPr latinLnBrk="1"/>
                      <a:r>
                        <a:rPr lang="en-US" altLang="ko-KR" dirty="0"/>
                        <a:t>Ledger[Child]</a:t>
                      </a:r>
                    </a:p>
                    <a:p>
                      <a:pPr latinLnBrk="1"/>
                      <a:r>
                        <a:rPr lang="en-US" altLang="ko-KR" dirty="0" err="1"/>
                        <a:t>ChatName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531209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429FB19-925B-4133-AED0-39E1774FEC80}"/>
              </a:ext>
            </a:extLst>
          </p:cNvPr>
          <p:cNvCxnSpPr>
            <a:cxnSpLocks/>
          </p:cNvCxnSpPr>
          <p:nvPr/>
        </p:nvCxnSpPr>
        <p:spPr bwMode="auto">
          <a:xfrm>
            <a:off x="2553855" y="2062074"/>
            <a:ext cx="36390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BA1F09B-BEAD-48F6-8121-2048B24E8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137122"/>
              </p:ext>
            </p:extLst>
          </p:nvPr>
        </p:nvGraphicFramePr>
        <p:xfrm>
          <a:off x="5253790" y="1391505"/>
          <a:ext cx="1897156" cy="2249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156">
                  <a:extLst>
                    <a:ext uri="{9D8B030D-6E8A-4147-A177-3AD203B41FA5}">
                      <a16:colId xmlns:a16="http://schemas.microsoft.com/office/drawing/2014/main" val="3866132398"/>
                    </a:ext>
                  </a:extLst>
                </a:gridCol>
              </a:tblGrid>
              <a:tr h="485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Date</a:t>
                      </a:r>
                      <a:endParaRPr lang="ko-KR" altLang="en-US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41798"/>
                  </a:ext>
                </a:extLst>
              </a:tr>
              <a:tr h="1763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Nickname</a:t>
                      </a:r>
                    </a:p>
                    <a:p>
                      <a:pPr latinLnBrk="1"/>
                      <a:r>
                        <a:rPr lang="en-US" altLang="ko-KR" dirty="0"/>
                        <a:t>Text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531209"/>
                  </a:ext>
                </a:extLst>
              </a:tr>
            </a:tbl>
          </a:graphicData>
        </a:graphic>
      </p:graphicFrame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E84EC24-1859-4749-A927-9E45F5D97399}"/>
              </a:ext>
            </a:extLst>
          </p:cNvPr>
          <p:cNvCxnSpPr>
            <a:cxnSpLocks/>
          </p:cNvCxnSpPr>
          <p:nvPr/>
        </p:nvCxnSpPr>
        <p:spPr bwMode="auto">
          <a:xfrm>
            <a:off x="4876078" y="2035153"/>
            <a:ext cx="363905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4889F3B-1225-4CE2-9527-BFC83D1E3907}"/>
              </a:ext>
            </a:extLst>
          </p:cNvPr>
          <p:cNvSpPr txBox="1"/>
          <p:nvPr/>
        </p:nvSpPr>
        <p:spPr>
          <a:xfrm>
            <a:off x="4014233" y="624641"/>
            <a:ext cx="1771472" cy="646331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DataType</a:t>
            </a:r>
            <a:r>
              <a:rPr lang="en-US" altLang="ko-KR" dirty="0"/>
              <a:t> String</a:t>
            </a:r>
            <a:endParaRPr lang="ko-KR" altLang="en-US" dirty="0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2471F27E-3DC8-477E-9296-4E4BA02BB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320900"/>
              </p:ext>
            </p:extLst>
          </p:nvPr>
        </p:nvGraphicFramePr>
        <p:xfrm>
          <a:off x="2924700" y="4134461"/>
          <a:ext cx="1897156" cy="2249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156">
                  <a:extLst>
                    <a:ext uri="{9D8B030D-6E8A-4147-A177-3AD203B41FA5}">
                      <a16:colId xmlns:a16="http://schemas.microsoft.com/office/drawing/2014/main" val="3866132398"/>
                    </a:ext>
                  </a:extLst>
                </a:gridCol>
              </a:tblGrid>
              <a:tr h="485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UID</a:t>
                      </a:r>
                      <a:endParaRPr lang="ko-KR" altLang="en-US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41798"/>
                  </a:ext>
                </a:extLst>
              </a:tr>
              <a:tr h="17637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Nickname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531209"/>
                  </a:ext>
                </a:extLst>
              </a:tr>
            </a:tbl>
          </a:graphicData>
        </a:graphic>
      </p:graphicFrame>
      <p:cxnSp>
        <p:nvCxnSpPr>
          <p:cNvPr id="14346" name="직선 연결선 14345">
            <a:extLst>
              <a:ext uri="{FF2B5EF4-FFF2-40B4-BE49-F238E27FC236}">
                <a16:creationId xmlns:a16="http://schemas.microsoft.com/office/drawing/2014/main" id="{B02FA8CC-6098-49D9-8143-CD013BF211BB}"/>
              </a:ext>
            </a:extLst>
          </p:cNvPr>
          <p:cNvCxnSpPr/>
          <p:nvPr/>
        </p:nvCxnSpPr>
        <p:spPr bwMode="auto">
          <a:xfrm flipH="1">
            <a:off x="2735807" y="2350182"/>
            <a:ext cx="275660" cy="86432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48" name="직선 화살표 연결선 14347">
            <a:extLst>
              <a:ext uri="{FF2B5EF4-FFF2-40B4-BE49-F238E27FC236}">
                <a16:creationId xmlns:a16="http://schemas.microsoft.com/office/drawing/2014/main" id="{049C6D96-58A1-4119-BD9A-DBE8A354ABD3}"/>
              </a:ext>
            </a:extLst>
          </p:cNvPr>
          <p:cNvCxnSpPr>
            <a:cxnSpLocks/>
          </p:cNvCxnSpPr>
          <p:nvPr/>
        </p:nvCxnSpPr>
        <p:spPr bwMode="auto">
          <a:xfrm>
            <a:off x="2735807" y="3214506"/>
            <a:ext cx="542088" cy="9199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1F8E1B71-09FD-40D0-9B18-5EE7C6A4F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778" y="4527090"/>
            <a:ext cx="2962915" cy="14347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549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개발 환경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42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A7E4D00-7674-4AA9-8508-D681138AD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005539"/>
              </p:ext>
            </p:extLst>
          </p:nvPr>
        </p:nvGraphicFramePr>
        <p:xfrm>
          <a:off x="973031" y="1413830"/>
          <a:ext cx="7274728" cy="396148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232837">
                  <a:extLst>
                    <a:ext uri="{9D8B030D-6E8A-4147-A177-3AD203B41FA5}">
                      <a16:colId xmlns:a16="http://schemas.microsoft.com/office/drawing/2014/main" val="3440663286"/>
                    </a:ext>
                  </a:extLst>
                </a:gridCol>
                <a:gridCol w="2592972">
                  <a:extLst>
                    <a:ext uri="{9D8B030D-6E8A-4147-A177-3AD203B41FA5}">
                      <a16:colId xmlns:a16="http://schemas.microsoft.com/office/drawing/2014/main" val="2151791741"/>
                    </a:ext>
                  </a:extLst>
                </a:gridCol>
                <a:gridCol w="2448919">
                  <a:extLst>
                    <a:ext uri="{9D8B030D-6E8A-4147-A177-3AD203B41FA5}">
                      <a16:colId xmlns:a16="http://schemas.microsoft.com/office/drawing/2014/main" val="1773689424"/>
                    </a:ext>
                  </a:extLst>
                </a:gridCol>
              </a:tblGrid>
              <a:tr h="792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개발환경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094413"/>
                  </a:ext>
                </a:extLst>
              </a:tr>
              <a:tr h="792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Android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Google Cloud server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927474"/>
                  </a:ext>
                </a:extLst>
              </a:tr>
              <a:tr h="792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 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JAVA,C++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575806"/>
                  </a:ext>
                </a:extLst>
              </a:tr>
              <a:tr h="792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 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Android Studio 3.0.1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Visual Studio 2017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4310684"/>
                  </a:ext>
                </a:extLst>
              </a:tr>
              <a:tr h="792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Firebase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9347380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개발 방법</a:t>
            </a:r>
          </a:p>
        </p:txBody>
      </p:sp>
      <p:sp>
        <p:nvSpPr>
          <p:cNvPr id="12291" name="내용 개체 틀 2"/>
          <p:cNvSpPr>
            <a:spLocks noGrp="1"/>
          </p:cNvSpPr>
          <p:nvPr>
            <p:ph sz="half" idx="1"/>
          </p:nvPr>
        </p:nvSpPr>
        <p:spPr>
          <a:xfrm>
            <a:off x="500282" y="895762"/>
            <a:ext cx="8233332" cy="5252240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v"/>
              <a:defRPr lang="ko-KR" altLang="en-US"/>
            </a:pPr>
            <a:r>
              <a:rPr lang="ko-KR" sz="20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목표 시스템 개발을 위한 구체적 개발 방법 및 전략 </a:t>
            </a:r>
            <a:endParaRPr lang="en-US" altLang="ko-KR" sz="18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ko-KR" sz="18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AutoNum type="arabicPeriod"/>
              <a:defRPr lang="ko-KR" altLang="en-US"/>
            </a:pPr>
            <a:r>
              <a:rPr lang="ko-KR" sz="1800" b="1" i="0" dirty="0" err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Application</a:t>
            </a:r>
            <a:r>
              <a:rPr lang="ko-KR" altLang="en-US" sz="18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8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endParaRPr lang="ko-KR" sz="18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1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Arial"/>
              <a:buChar char="•"/>
              <a:defRPr lang="ko-KR" altLang="en-US"/>
            </a:pPr>
            <a:r>
              <a:rPr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영상처리 </a:t>
            </a:r>
            <a:r>
              <a:rPr lang="en-US" altLang="ko-KR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– OpenCV</a:t>
            </a:r>
            <a:r>
              <a:rPr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에서 제공하는</a:t>
            </a:r>
            <a:r>
              <a:rPr lang="en-US" altLang="ko-KR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함수 사용</a:t>
            </a:r>
            <a:endParaRPr lang="en-US" altLang="ko-KR" sz="16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457200" lvl="1" indent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None/>
              <a:defRPr lang="ko-KR" altLang="en-US"/>
            </a:pPr>
            <a:r>
              <a:rPr lang="en-US" altLang="ko-KR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  ( </a:t>
            </a:r>
            <a:r>
              <a:rPr lang="ko-KR" altLang="en-US" sz="1600" dirty="0" err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워핑</a:t>
            </a:r>
            <a:r>
              <a:rPr lang="en-US" altLang="ko-KR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, </a:t>
            </a: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히스토그램 스트레칭</a:t>
            </a:r>
            <a:r>
              <a:rPr lang="en-US" altLang="ko-KR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, </a:t>
            </a: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덧셈 뺄셈</a:t>
            </a:r>
            <a:r>
              <a:rPr lang="en-US" altLang="ko-KR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, </a:t>
            </a: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팽창 연산 등</a:t>
            </a:r>
            <a:r>
              <a:rPr lang="en-US" altLang="ko-KR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)</a:t>
            </a:r>
            <a:endParaRPr lang="en-US" altLang="ko-KR" sz="16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1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Arial"/>
              <a:buChar char="•"/>
              <a:defRPr lang="ko-KR" altLang="en-US"/>
            </a:pPr>
            <a:r>
              <a:rPr lang="en-US" altLang="ko-KR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OCR - Tesseract </a:t>
            </a:r>
            <a:r>
              <a:rPr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라이브러리 </a:t>
            </a:r>
            <a:r>
              <a:rPr lang="en-US" altLang="ko-KR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( </a:t>
            </a:r>
            <a:r>
              <a:rPr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기존에 </a:t>
            </a: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학습된 영어</a:t>
            </a:r>
            <a:r>
              <a:rPr lang="en-US" altLang="ko-KR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, </a:t>
            </a: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한글 언어 데이터 사용</a:t>
            </a:r>
            <a:r>
              <a:rPr lang="en-US" altLang="ko-KR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)</a:t>
            </a:r>
          </a:p>
          <a:p>
            <a:pPr lvl="1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Arial"/>
              <a:buChar char="•"/>
              <a:defRPr lang="ko-KR" altLang="en-US"/>
            </a:pP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어플리케이션 </a:t>
            </a:r>
            <a:r>
              <a:rPr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클라이언트 </a:t>
            </a:r>
            <a:r>
              <a:rPr lang="en-US" altLang="ko-KR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– </a:t>
            </a:r>
            <a:r>
              <a:rPr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안드로이드 스튜디오 </a:t>
            </a:r>
            <a:r>
              <a:rPr lang="en-US" altLang="ko-KR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3.0.1 </a:t>
            </a:r>
            <a:r>
              <a:rPr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사용</a:t>
            </a:r>
            <a:r>
              <a:rPr lang="en-US" altLang="ko-KR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, </a:t>
            </a:r>
            <a:r>
              <a:rPr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제작</a:t>
            </a:r>
            <a:endParaRPr lang="en-US" altLang="ko-KR" sz="16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1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Arial"/>
              <a:buChar char="•"/>
              <a:defRPr lang="ko-KR" altLang="en-US"/>
            </a:pPr>
            <a:endParaRPr lang="en-US" altLang="ko-KR" sz="16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1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Arial"/>
              <a:buChar char="•"/>
              <a:defRPr lang="ko-KR" altLang="en-US"/>
            </a:pPr>
            <a:endParaRPr lang="ko-KR" sz="16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AutoNum type="arabicPeriod"/>
              <a:defRPr lang="ko-KR" altLang="en-US"/>
            </a:pPr>
            <a:r>
              <a:rPr lang="ko-KR" sz="18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Server 및 DB</a:t>
            </a:r>
            <a:r>
              <a:rPr lang="ko-KR" altLang="en-US" sz="18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8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Server </a:t>
            </a:r>
            <a:r>
              <a:rPr lang="ko-KR" altLang="en-US" sz="18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구축 및 </a:t>
            </a:r>
            <a:r>
              <a:rPr lang="en-US" altLang="ko-KR" sz="18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Database </a:t>
            </a:r>
            <a:r>
              <a:rPr lang="ko-KR" altLang="en-US" sz="18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연동</a:t>
            </a:r>
            <a:endParaRPr lang="ko-KR" sz="18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1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Arial"/>
              <a:buChar char="•"/>
              <a:defRPr lang="ko-KR" altLang="en-US"/>
            </a:pPr>
            <a:r>
              <a:rPr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데이터베이스 </a:t>
            </a: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및 서버 </a:t>
            </a:r>
            <a:r>
              <a:rPr lang="en-US" altLang="ko-KR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– </a:t>
            </a:r>
            <a:r>
              <a:rPr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구글 </a:t>
            </a:r>
            <a:r>
              <a:rPr lang="en-US" altLang="ko-KR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Firebase Realtime DB, Storage</a:t>
            </a:r>
            <a:endParaRPr lang="en-US" altLang="ko-KR" sz="160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ko-KR" altLang="ko-KR" sz="24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43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>
            <a:extLst>
              <a:ext uri="{FF2B5EF4-FFF2-40B4-BE49-F238E27FC236}">
                <a16:creationId xmlns:a16="http://schemas.microsoft.com/office/drawing/2014/main" id="{A01563A2-B539-41DA-9AD3-7B846AB3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데모 환경 설계</a:t>
            </a:r>
          </a:p>
        </p:txBody>
      </p:sp>
      <p:sp>
        <p:nvSpPr>
          <p:cNvPr id="16387" name="내용 개체 틀 2">
            <a:extLst>
              <a:ext uri="{FF2B5EF4-FFF2-40B4-BE49-F238E27FC236}">
                <a16:creationId xmlns:a16="http://schemas.microsoft.com/office/drawing/2014/main" id="{2CAA92A1-2CE1-46D5-B7C6-9E9E58169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59" y="1429411"/>
            <a:ext cx="8233410" cy="4718647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API 15 </a:t>
            </a:r>
            <a:r>
              <a:rPr lang="ko-KR" altLang="en-US" dirty="0"/>
              <a:t>버전이상의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안드로이드 기종 휴대폰 </a:t>
            </a:r>
            <a:r>
              <a:rPr lang="en-US" altLang="ko-KR" dirty="0"/>
              <a:t>2</a:t>
            </a:r>
            <a:r>
              <a:rPr lang="ko-KR" altLang="en-US" dirty="0"/>
              <a:t>대에 어플리케이션 설치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ko-KR" altLang="en-US" dirty="0"/>
              <a:t>영수증 촬영 및 가계부 등록 </a:t>
            </a:r>
            <a:r>
              <a:rPr lang="en-US" altLang="ko-KR" dirty="0"/>
              <a:t>,</a:t>
            </a:r>
            <a:r>
              <a:rPr lang="ko-KR" altLang="en-US" dirty="0"/>
              <a:t>조회 </a:t>
            </a:r>
            <a:r>
              <a:rPr lang="en-US" altLang="ko-KR" dirty="0"/>
              <a:t>, </a:t>
            </a:r>
            <a:r>
              <a:rPr lang="ko-KR" altLang="en-US" dirty="0"/>
              <a:t>채팅 기능 시연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6388" name="슬라이드 번호 개체 틀 3">
            <a:extLst>
              <a:ext uri="{FF2B5EF4-FFF2-40B4-BE49-F238E27FC236}">
                <a16:creationId xmlns:a16="http://schemas.microsoft.com/office/drawing/2014/main" id="{EE96237D-FB2A-45D0-8895-1ACC0CFC5D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093B2A8A-A88E-4329-897A-F9E02425FFF9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535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684923" y="382748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200" b="1" dirty="0">
                <a:latin typeface="HY견고딕"/>
                <a:ea typeface="HY견고딕"/>
                <a:sym typeface="Wingdings"/>
              </a:rPr>
              <a:t>OCR </a:t>
            </a:r>
            <a:r>
              <a:rPr lang="ko-KR" altLang="en-US" sz="3200" b="1" dirty="0">
                <a:latin typeface="HY견고딕"/>
                <a:ea typeface="HY견고딕"/>
                <a:sym typeface="Wingdings"/>
              </a:rPr>
              <a:t>키워드 분석</a:t>
            </a:r>
            <a:endParaRPr lang="ko-KR" sz="3200" b="1" i="0" dirty="0"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45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D1F3AC-0B11-45E9-B4BB-CD1A7D6E3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96" y="1197750"/>
            <a:ext cx="2328424" cy="50649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7C77136-9BE8-45C6-8705-20D1DDCB89D6}"/>
              </a:ext>
            </a:extLst>
          </p:cNvPr>
          <p:cNvSpPr/>
          <p:nvPr/>
        </p:nvSpPr>
        <p:spPr>
          <a:xfrm>
            <a:off x="684923" y="1269777"/>
            <a:ext cx="576216" cy="21608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4FF89B-97D8-4DCF-A016-E0D1C5BFFB5D}"/>
              </a:ext>
            </a:extLst>
          </p:cNvPr>
          <p:cNvSpPr/>
          <p:nvPr/>
        </p:nvSpPr>
        <p:spPr>
          <a:xfrm>
            <a:off x="612895" y="2350182"/>
            <a:ext cx="1224459" cy="21608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C2B3047-0CAB-4C74-8550-8C81867AC9E7}"/>
              </a:ext>
            </a:extLst>
          </p:cNvPr>
          <p:cNvSpPr/>
          <p:nvPr/>
        </p:nvSpPr>
        <p:spPr>
          <a:xfrm>
            <a:off x="612895" y="3769042"/>
            <a:ext cx="581114" cy="48570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69F5EAD-CCE8-4242-881F-0780365BD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835318"/>
              </p:ext>
            </p:extLst>
          </p:nvPr>
        </p:nvGraphicFramePr>
        <p:xfrm>
          <a:off x="3340628" y="1197750"/>
          <a:ext cx="5195239" cy="2950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834">
                  <a:extLst>
                    <a:ext uri="{9D8B030D-6E8A-4147-A177-3AD203B41FA5}">
                      <a16:colId xmlns:a16="http://schemas.microsoft.com/office/drawing/2014/main" val="3970487787"/>
                    </a:ext>
                  </a:extLst>
                </a:gridCol>
                <a:gridCol w="3992405">
                  <a:extLst>
                    <a:ext uri="{9D8B030D-6E8A-4147-A177-3AD203B41FA5}">
                      <a16:colId xmlns:a16="http://schemas.microsoft.com/office/drawing/2014/main" val="1840883621"/>
                    </a:ext>
                  </a:extLst>
                </a:gridCol>
              </a:tblGrid>
              <a:tr h="4967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767648"/>
                  </a:ext>
                </a:extLst>
              </a:tr>
              <a:tr h="727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상호 명</a:t>
                      </a:r>
                      <a:endParaRPr lang="en-US" altLang="ko-KR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공공 빅데이터 센터에서 제공하는</a:t>
                      </a:r>
                      <a:endParaRPr lang="en-US" altLang="ko-KR" sz="16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사업장 정보조회서비스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API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대조 후 기입</a:t>
                      </a:r>
                      <a:endParaRPr lang="en-US" altLang="ko-KR" sz="16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92842487"/>
                  </a:ext>
                </a:extLst>
              </a:tr>
              <a:tr h="792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/ (</a:t>
                      </a:r>
                      <a:r>
                        <a:rPr lang="ko-KR" altLang="en-US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슬래쉬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)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혹은 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– (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하이픈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날짜 구분 문자를 찾아 분석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기입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04407618"/>
                  </a:ext>
                </a:extLst>
              </a:tr>
              <a:tr h="933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금액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합계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현금 등의 키워드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다음에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오는 숫자를 이용하여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금액을 인식한다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003603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A1E9E89D-F88A-41A9-88AB-3ED4FE6AE38B}"/>
              </a:ext>
            </a:extLst>
          </p:cNvPr>
          <p:cNvSpPr/>
          <p:nvPr/>
        </p:nvSpPr>
        <p:spPr>
          <a:xfrm>
            <a:off x="2197490" y="3769041"/>
            <a:ext cx="581114" cy="48570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9317FF-1154-4B54-8858-D7E4CC8DF930}"/>
              </a:ext>
            </a:extLst>
          </p:cNvPr>
          <p:cNvSpPr txBox="1"/>
          <p:nvPr/>
        </p:nvSpPr>
        <p:spPr>
          <a:xfrm>
            <a:off x="5006543" y="4715954"/>
            <a:ext cx="3793581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분석한 내용이 영수증과 다를 경우 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사용자가 직접 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내용을 수정할 수 있도록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입력폼을 만든다</a:t>
            </a: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.</a:t>
            </a:r>
            <a:endParaRPr lang="ko-KR" altLang="en-US" dirty="0"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7D043D-762B-4D47-B59C-41399FC097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895" y="4399134"/>
            <a:ext cx="1615999" cy="18339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7730534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업무 분담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46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78C1FA1-0209-418D-884C-D6F0A4684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708358"/>
              </p:ext>
            </p:extLst>
          </p:nvPr>
        </p:nvGraphicFramePr>
        <p:xfrm>
          <a:off x="500281" y="1341804"/>
          <a:ext cx="7819503" cy="4321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8408">
                  <a:extLst>
                    <a:ext uri="{9D8B030D-6E8A-4147-A177-3AD203B41FA5}">
                      <a16:colId xmlns:a16="http://schemas.microsoft.com/office/drawing/2014/main" val="1354007249"/>
                    </a:ext>
                  </a:extLst>
                </a:gridCol>
                <a:gridCol w="2040788">
                  <a:extLst>
                    <a:ext uri="{9D8B030D-6E8A-4147-A177-3AD203B41FA5}">
                      <a16:colId xmlns:a16="http://schemas.microsoft.com/office/drawing/2014/main" val="1601887347"/>
                    </a:ext>
                  </a:extLst>
                </a:gridCol>
                <a:gridCol w="2129518">
                  <a:extLst>
                    <a:ext uri="{9D8B030D-6E8A-4147-A177-3AD203B41FA5}">
                      <a16:colId xmlns:a16="http://schemas.microsoft.com/office/drawing/2014/main" val="1547033888"/>
                    </a:ext>
                  </a:extLst>
                </a:gridCol>
                <a:gridCol w="2090789">
                  <a:extLst>
                    <a:ext uri="{9D8B030D-6E8A-4147-A177-3AD203B41FA5}">
                      <a16:colId xmlns:a16="http://schemas.microsoft.com/office/drawing/2014/main" val="3597992630"/>
                    </a:ext>
                  </a:extLst>
                </a:gridCol>
              </a:tblGrid>
              <a:tr h="471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팀원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채성은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정기석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이정열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08244"/>
                  </a:ext>
                </a:extLst>
              </a:tr>
              <a:tr h="942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자료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수집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영상처리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(OpenCV, Tesseract) 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안드로이드 개발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817758"/>
                  </a:ext>
                </a:extLst>
              </a:tr>
              <a:tr h="10276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Tesseract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라이브러리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사용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OpenCV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이용한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영수증 보정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가계부 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데이터베이스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009476"/>
                  </a:ext>
                </a:extLst>
              </a:tr>
              <a:tr h="10276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OCR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 구현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Firebase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서버 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사진 보정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전송 구현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401885"/>
                  </a:ext>
                </a:extLst>
              </a:tr>
              <a:tr h="852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어플리케이션 및 서버 연동 테스트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프로그램 통합 테스트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363169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종합설계 수행일정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47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7C18AB-6203-44A2-B572-9A00F2230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37942"/>
              </p:ext>
            </p:extLst>
          </p:nvPr>
        </p:nvGraphicFramePr>
        <p:xfrm>
          <a:off x="541936" y="1485858"/>
          <a:ext cx="8064889" cy="396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8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14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4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14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14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14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14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14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1143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960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추진사항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자료조사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/>
                        <a:t>영상처리 </a:t>
                      </a:r>
                      <a:r>
                        <a:rPr lang="en-US" altLang="ko-KR" sz="1200" dirty="0"/>
                        <a:t>, OCR </a:t>
                      </a:r>
                      <a:r>
                        <a:rPr lang="ko-KR" altLang="en-US" sz="1200" dirty="0"/>
                        <a:t>관련 자료조사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 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시스템</a:t>
                      </a:r>
                      <a:r>
                        <a:rPr lang="ko-KR" altLang="en-US" sz="1200" baseline="0" dirty="0"/>
                        <a:t> 구조 상세 설계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정의한 설계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프로토타입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유지보수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문제점  수정 및 피드백 보완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6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시제품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6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최종 발표 및 논문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6FE618E-15A2-454D-AC7F-25B85A39560E}"/>
              </a:ext>
            </a:extLst>
          </p:cNvPr>
          <p:cNvSpPr/>
          <p:nvPr/>
        </p:nvSpPr>
        <p:spPr>
          <a:xfrm>
            <a:off x="4142219" y="2062074"/>
            <a:ext cx="648243" cy="288108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CFA2A01-A028-4F20-812A-3644C162A46D}"/>
              </a:ext>
            </a:extLst>
          </p:cNvPr>
          <p:cNvSpPr/>
          <p:nvPr/>
        </p:nvSpPr>
        <p:spPr>
          <a:xfrm>
            <a:off x="4574380" y="2551792"/>
            <a:ext cx="648243" cy="288108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25D9BDF-F28A-4E4D-9B10-EC82C4A75D7C}"/>
              </a:ext>
            </a:extLst>
          </p:cNvPr>
          <p:cNvSpPr/>
          <p:nvPr/>
        </p:nvSpPr>
        <p:spPr>
          <a:xfrm>
            <a:off x="5114726" y="3041510"/>
            <a:ext cx="468033" cy="288108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930392D-EDAD-41BA-9861-207083F45A65}"/>
              </a:ext>
            </a:extLst>
          </p:cNvPr>
          <p:cNvSpPr/>
          <p:nvPr/>
        </p:nvSpPr>
        <p:spPr>
          <a:xfrm>
            <a:off x="5114726" y="3553479"/>
            <a:ext cx="903186" cy="288108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4A61868-8D43-40ED-93A5-5AABC36041B1}"/>
              </a:ext>
            </a:extLst>
          </p:cNvPr>
          <p:cNvSpPr/>
          <p:nvPr/>
        </p:nvSpPr>
        <p:spPr>
          <a:xfrm>
            <a:off x="5869963" y="4033095"/>
            <a:ext cx="903186" cy="288108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B2E9998-41A5-4CC9-B80F-4E3C8152C1E1}"/>
              </a:ext>
            </a:extLst>
          </p:cNvPr>
          <p:cNvSpPr/>
          <p:nvPr/>
        </p:nvSpPr>
        <p:spPr>
          <a:xfrm>
            <a:off x="6321556" y="4573873"/>
            <a:ext cx="903186" cy="288108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B1C1B65-0CE0-415D-A192-923A7771B393}"/>
              </a:ext>
            </a:extLst>
          </p:cNvPr>
          <p:cNvSpPr/>
          <p:nvPr/>
        </p:nvSpPr>
        <p:spPr>
          <a:xfrm>
            <a:off x="7092230" y="5032673"/>
            <a:ext cx="1299582" cy="288108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684923" y="359594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i="0" dirty="0">
                <a:latin typeface="HY견고딕"/>
                <a:ea typeface="HY견고딕"/>
                <a:sym typeface="Wingdings"/>
              </a:rPr>
              <a:t>현재 진행상황</a:t>
            </a:r>
            <a:endParaRPr lang="ko-KR" sz="3200" b="1" i="0" dirty="0"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48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FAFBDC-314A-433E-8C3B-2E6143E69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078550"/>
              </p:ext>
            </p:extLst>
          </p:nvPr>
        </p:nvGraphicFramePr>
        <p:xfrm>
          <a:off x="612896" y="1341805"/>
          <a:ext cx="7541408" cy="4623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033">
                  <a:extLst>
                    <a:ext uri="{9D8B030D-6E8A-4147-A177-3AD203B41FA5}">
                      <a16:colId xmlns:a16="http://schemas.microsoft.com/office/drawing/2014/main" val="3970487787"/>
                    </a:ext>
                  </a:extLst>
                </a:gridCol>
                <a:gridCol w="2080091">
                  <a:extLst>
                    <a:ext uri="{9D8B030D-6E8A-4147-A177-3AD203B41FA5}">
                      <a16:colId xmlns:a16="http://schemas.microsoft.com/office/drawing/2014/main" val="1840883621"/>
                    </a:ext>
                  </a:extLst>
                </a:gridCol>
                <a:gridCol w="2080091">
                  <a:extLst>
                    <a:ext uri="{9D8B030D-6E8A-4147-A177-3AD203B41FA5}">
                      <a16:colId xmlns:a16="http://schemas.microsoft.com/office/drawing/2014/main" val="2115062189"/>
                    </a:ext>
                  </a:extLst>
                </a:gridCol>
                <a:gridCol w="1635193">
                  <a:extLst>
                    <a:ext uri="{9D8B030D-6E8A-4147-A177-3AD203B41FA5}">
                      <a16:colId xmlns:a16="http://schemas.microsoft.com/office/drawing/2014/main" val="1687854844"/>
                    </a:ext>
                  </a:extLst>
                </a:gridCol>
              </a:tblGrid>
              <a:tr h="5692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완성된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진행중인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767648"/>
                  </a:ext>
                </a:extLst>
              </a:tr>
              <a:tr h="6359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공유 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&amp; 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메신저</a:t>
                      </a:r>
                      <a:endParaRPr lang="en-US" altLang="ko-KR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가계부 등록</a:t>
                      </a:r>
                      <a:r>
                        <a:rPr lang="en-US" altLang="ko-KR" sz="180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800" dirty="0"/>
                        <a:t>채팅 </a:t>
                      </a:r>
                      <a:r>
                        <a:rPr lang="en-US" altLang="ko-KR" sz="1800" dirty="0"/>
                        <a:t>, </a:t>
                      </a:r>
                      <a:r>
                        <a:rPr lang="ko-KR" altLang="en-US" sz="1800" dirty="0"/>
                        <a:t>프로필</a:t>
                      </a:r>
                      <a:endParaRPr lang="en-US" altLang="ko-K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가계부 공유</a:t>
                      </a:r>
                      <a:endParaRPr lang="en-US" altLang="ko-K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/>
                        <a:t>60%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2842487"/>
                  </a:ext>
                </a:extLst>
              </a:tr>
              <a:tr h="656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지출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수입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등록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4407618"/>
                  </a:ext>
                </a:extLst>
              </a:tr>
              <a:tr h="6565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통계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차트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차트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통계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26031"/>
                  </a:ext>
                </a:extLst>
              </a:tr>
              <a:tr h="9736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내보내기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불러오기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내보내기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불러오기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03603"/>
                  </a:ext>
                </a:extLst>
              </a:tr>
              <a:tr h="486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가계부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자동완성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SMS </a:t>
                      </a:r>
                      <a:r>
                        <a:rPr lang="ko-KR" altLang="en-US" dirty="0"/>
                        <a:t>분석</a:t>
                      </a:r>
                      <a:r>
                        <a:rPr lang="en-US" altLang="ko-KR" dirty="0"/>
                        <a:t>/</a:t>
                      </a:r>
                    </a:p>
                    <a:p>
                      <a:pPr algn="ctr" latinLnBrk="1"/>
                      <a:r>
                        <a:rPr lang="ko-KR" altLang="en-US" dirty="0"/>
                        <a:t>불러오기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OCR </a:t>
                      </a:r>
                      <a:r>
                        <a:rPr lang="ko-KR" altLang="en-US" dirty="0"/>
                        <a:t>문자인식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70%</a:t>
                      </a:r>
                      <a:endParaRPr lang="ko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08136"/>
                  </a:ext>
                </a:extLst>
              </a:tr>
              <a:tr h="4868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rgbClr val="FF0000"/>
                          </a:solidFill>
                        </a:rPr>
                        <a:t>전체 진행률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0000"/>
                          </a:solidFill>
                        </a:rPr>
                        <a:t>70%</a:t>
                      </a:r>
                      <a:endParaRPr lang="ko-KR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37626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80224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GitHub</a:t>
            </a:r>
          </a:p>
        </p:txBody>
      </p:sp>
      <p:sp>
        <p:nvSpPr>
          <p:cNvPr id="15363" name="내용 개체 틀 2"/>
          <p:cNvSpPr>
            <a:spLocks noGrp="1"/>
          </p:cNvSpPr>
          <p:nvPr>
            <p:ph sz="half" idx="1"/>
          </p:nvPr>
        </p:nvSpPr>
        <p:spPr>
          <a:xfrm>
            <a:off x="500282" y="1126026"/>
            <a:ext cx="8233332" cy="5021976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v"/>
              <a:defRPr lang="ko-KR" altLang="en-US"/>
            </a:pPr>
            <a:r>
              <a:rPr lang="en-US" altLang="ko-KR" b="1" dirty="0">
                <a:solidFill>
                  <a:srgbClr val="0000FF">
                    <a:alpha val="100000"/>
                  </a:srgbClr>
                </a:solidFill>
                <a:latin typeface="맑은 고딕"/>
                <a:ea typeface="맑은 고딕"/>
                <a:sym typeface="Wingdings"/>
                <a:hlinkClick r:id="rId2"/>
              </a:rPr>
              <a:t>https://github.com/psycjo8/graduation</a:t>
            </a:r>
            <a:endParaRPr lang="en-US" altLang="ko-KR" b="1" dirty="0">
              <a:solidFill>
                <a:srgbClr val="0000F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v"/>
              <a:defRPr lang="ko-KR" altLang="en-US"/>
            </a:pPr>
            <a:endParaRPr lang="en-US" altLang="ko-KR" sz="2400" b="1" i="0" dirty="0">
              <a:solidFill>
                <a:srgbClr val="0000F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v"/>
              <a:defRPr lang="ko-KR" altLang="en-US"/>
            </a:pPr>
            <a:r>
              <a:rPr lang="ko-KR" altLang="en-US" sz="2400" b="1" dirty="0">
                <a:latin typeface="맑은 고딕"/>
                <a:ea typeface="맑은 고딕"/>
                <a:sym typeface="Wingdings"/>
              </a:rPr>
              <a:t>아이디</a:t>
            </a:r>
            <a:endParaRPr lang="en-US" altLang="ko-KR" sz="2400" b="1" i="0" dirty="0">
              <a:latin typeface="맑은 고딕"/>
              <a:ea typeface="맑은 고딕"/>
              <a:sym typeface="Wingdings"/>
            </a:endParaRPr>
          </a:p>
          <a:p>
            <a:pPr marL="0" lvl="0" indent="0"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None/>
              <a:defRPr lang="ko-KR" altLang="en-US"/>
            </a:pPr>
            <a:r>
              <a:rPr lang="en-US" altLang="ko-KR" sz="1600" b="1" dirty="0">
                <a:latin typeface="맑은 고딕"/>
                <a:ea typeface="맑은 고딕"/>
                <a:sym typeface="Wingdings"/>
              </a:rPr>
              <a:t>     </a:t>
            </a:r>
            <a:r>
              <a:rPr lang="ko-KR" altLang="en-US" sz="1600" b="1" i="0" dirty="0">
                <a:latin typeface="맑은 고딕"/>
                <a:ea typeface="맑은 고딕"/>
                <a:sym typeface="Wingdings"/>
              </a:rPr>
              <a:t>채성은 </a:t>
            </a:r>
            <a:r>
              <a:rPr lang="en-US" altLang="ko-KR" sz="1600" b="1" dirty="0">
                <a:latin typeface="맑은 고딕"/>
                <a:ea typeface="맑은 고딕"/>
                <a:sym typeface="Wingdings"/>
              </a:rPr>
              <a:t>psycjo8</a:t>
            </a:r>
            <a:endParaRPr lang="en-US" altLang="ko-KR" sz="1600" b="1" i="0" dirty="0">
              <a:latin typeface="맑은 고딕"/>
              <a:ea typeface="맑은 고딕"/>
              <a:sym typeface="Wingdings"/>
            </a:endParaRPr>
          </a:p>
          <a:p>
            <a:pPr marL="0" lvl="0" indent="0"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None/>
              <a:defRPr lang="ko-KR" altLang="en-US"/>
            </a:pPr>
            <a:r>
              <a:rPr lang="ko-KR" altLang="en-US" sz="1600" b="1" dirty="0">
                <a:latin typeface="맑은 고딕"/>
                <a:ea typeface="맑은 고딕"/>
                <a:sym typeface="Wingdings"/>
              </a:rPr>
              <a:t>     정기석 </a:t>
            </a:r>
            <a:r>
              <a:rPr lang="en-US" altLang="ko-KR" sz="1600" b="1" dirty="0" err="1">
                <a:latin typeface="맑은 고딕"/>
                <a:ea typeface="맑은 고딕"/>
                <a:sym typeface="Wingdings"/>
              </a:rPr>
              <a:t>uiopuipo</a:t>
            </a:r>
            <a:endParaRPr lang="en-US" altLang="ko-KR" sz="1600" b="1" dirty="0">
              <a:latin typeface="맑은 고딕"/>
              <a:ea typeface="맑은 고딕"/>
              <a:sym typeface="Wingdings"/>
            </a:endParaRPr>
          </a:p>
          <a:p>
            <a:pPr marL="0" lvl="0" indent="0"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None/>
              <a:defRPr lang="ko-KR" altLang="en-US"/>
            </a:pPr>
            <a:r>
              <a:rPr lang="ko-KR" altLang="en-US" sz="1600" b="1" i="0" dirty="0">
                <a:latin typeface="맑은 고딕"/>
                <a:ea typeface="맑은 고딕"/>
                <a:sym typeface="Wingdings"/>
              </a:rPr>
              <a:t>     이정열 </a:t>
            </a:r>
            <a:r>
              <a:rPr lang="en-US" altLang="ko-KR" sz="1600" b="1" i="0" dirty="0">
                <a:latin typeface="맑은 고딕"/>
                <a:ea typeface="맑은 고딕"/>
                <a:sym typeface="Wingdings"/>
              </a:rPr>
              <a:t>leedors527</a:t>
            </a:r>
            <a:endParaRPr lang="ko-KR" sz="1600" b="1" i="0" dirty="0"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49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9971F4-A921-4B19-9F09-8CAF01EB1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28" y="3637014"/>
            <a:ext cx="5255028" cy="246719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관련 연구 및 사례</a:t>
            </a:r>
          </a:p>
        </p:txBody>
      </p:sp>
      <p:sp>
        <p:nvSpPr>
          <p:cNvPr id="8195" name="내용 개체 틀 2"/>
          <p:cNvSpPr>
            <a:spLocks noGrp="1"/>
          </p:cNvSpPr>
          <p:nvPr>
            <p:ph sz="half" idx="1"/>
          </p:nvPr>
        </p:nvSpPr>
        <p:spPr>
          <a:xfrm>
            <a:off x="500282" y="1429378"/>
            <a:ext cx="8233332" cy="4718624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 </a:t>
            </a:r>
            <a:endParaRPr lang="en-US" altLang="ko-KR" sz="24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en-US" altLang="ko-KR" sz="24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4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	</a:t>
            </a: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en-US" altLang="ko-KR" sz="24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en-US" altLang="ko-KR" sz="24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en-US" altLang="ko-KR" sz="24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en-US" altLang="ko-KR" sz="24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en-US" altLang="ko-KR" sz="24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5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7810894-0106-45CF-84E3-442A79DA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74616"/>
              </p:ext>
            </p:extLst>
          </p:nvPr>
        </p:nvGraphicFramePr>
        <p:xfrm>
          <a:off x="1009044" y="1485857"/>
          <a:ext cx="7130673" cy="3651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238">
                  <a:extLst>
                    <a:ext uri="{9D8B030D-6E8A-4147-A177-3AD203B41FA5}">
                      <a16:colId xmlns:a16="http://schemas.microsoft.com/office/drawing/2014/main" val="2071227973"/>
                    </a:ext>
                  </a:extLst>
                </a:gridCol>
                <a:gridCol w="4962435">
                  <a:extLst>
                    <a:ext uri="{9D8B030D-6E8A-4147-A177-3AD203B41FA5}">
                      <a16:colId xmlns:a16="http://schemas.microsoft.com/office/drawing/2014/main" val="85919704"/>
                    </a:ext>
                  </a:extLst>
                </a:gridCol>
              </a:tblGrid>
              <a:tr h="310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프로그램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756809"/>
                  </a:ext>
                </a:extLst>
              </a:tr>
              <a:tr h="1058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RECPIC</a:t>
                      </a:r>
                      <a:endParaRPr lang="ko-KR" altLang="en-US" sz="24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RECPIC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영수증을 찍으면 타이피스트들이 직접 수기 입력하여 가계부를 작성해주는 안드로이드 어플리케이션이다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297763"/>
                  </a:ext>
                </a:extLst>
              </a:tr>
              <a:tr h="100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편한가계부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SMS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문자를 자동으로 읽어오고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음성으로 입력하고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에서도 작성할 수 있는 가계부 어플리케이션이다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919032"/>
                  </a:ext>
                </a:extLst>
              </a:tr>
              <a:tr h="1274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레티아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실손보험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청구 </a:t>
                      </a:r>
                      <a:endParaRPr lang="en-US" altLang="ko-KR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OCR 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솔루션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실손보험 청구 시 가장 많이 사용되는 진료비 영수증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상세내역서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진단서 등의 서식을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OCR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처리하는 기능을 제공한다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097109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30869259-1C83-4FF1-A013-3B2D3DC5375D}"/>
              </a:ext>
            </a:extLst>
          </p:cNvPr>
          <p:cNvGrpSpPr/>
          <p:nvPr/>
        </p:nvGrpSpPr>
        <p:grpSpPr>
          <a:xfrm>
            <a:off x="411041" y="5303289"/>
            <a:ext cx="8233332" cy="1008378"/>
            <a:chOff x="411041" y="5303289"/>
            <a:chExt cx="8233332" cy="1008378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5CE6A02D-DDD9-4250-9AF3-69BA3C48743B}"/>
                </a:ext>
              </a:extLst>
            </p:cNvPr>
            <p:cNvSpPr txBox="1">
              <a:spLocks/>
            </p:cNvSpPr>
            <p:nvPr/>
          </p:nvSpPr>
          <p:spPr>
            <a:xfrm>
              <a:off x="411041" y="5303289"/>
              <a:ext cx="8233332" cy="1008378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ct val="0"/>
                </a:spcAft>
                <a:buFont typeface="Arial"/>
                <a:buNone/>
                <a:defRPr lang="ko-KR" altLang="en-US"/>
              </a:pPr>
              <a:r>
                <a:rPr lang="ko-KR" altLang="en-US" sz="2400" b="1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   </a:t>
              </a:r>
              <a:r>
                <a:rPr lang="en-US" altLang="ko-KR" sz="2400" b="1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	  </a:t>
              </a:r>
              <a:r>
                <a:rPr lang="ko-KR" altLang="en-US" sz="2400" b="1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타 시스템은 타이피스트들이 직접 입력하여 분석시간</a:t>
              </a:r>
              <a:r>
                <a:rPr lang="en-US" altLang="ko-KR" sz="2400" b="1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(10</a:t>
              </a:r>
              <a:r>
                <a:rPr lang="ko-KR" altLang="en-US" sz="2400" b="1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분</a:t>
              </a:r>
              <a:r>
                <a:rPr lang="en-US" altLang="ko-KR" sz="2400" b="1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~2</a:t>
              </a:r>
              <a:r>
                <a:rPr lang="ko-KR" altLang="en-US" sz="2400" b="1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시간</a:t>
              </a:r>
              <a:r>
                <a:rPr lang="en-US" altLang="ko-KR" sz="2400" b="1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)</a:t>
              </a:r>
              <a:r>
                <a:rPr lang="ko-KR" altLang="en-US" sz="2400" b="1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이 걸리지만 </a:t>
              </a:r>
              <a:r>
                <a:rPr lang="ko-KR" altLang="en-US" sz="2400" b="1" dirty="0">
                  <a:solidFill>
                    <a:srgbClr val="FF0000"/>
                  </a:solidFill>
                  <a:latin typeface="맑은 고딕"/>
                  <a:ea typeface="맑은 고딕"/>
                  <a:sym typeface="Wingdings"/>
                </a:rPr>
                <a:t>본 시스템은 </a:t>
              </a:r>
              <a:r>
                <a:rPr lang="en-US" altLang="ko-KR" sz="2400" b="1" dirty="0">
                  <a:solidFill>
                    <a:srgbClr val="FF0000"/>
                  </a:solidFill>
                  <a:latin typeface="맑은 고딕"/>
                  <a:ea typeface="맑은 고딕"/>
                  <a:sym typeface="Wingdings"/>
                </a:rPr>
                <a:t>OCR</a:t>
              </a:r>
              <a:r>
                <a:rPr lang="ko-KR" altLang="en-US" sz="2400" b="1" dirty="0">
                  <a:solidFill>
                    <a:srgbClr val="FF0000"/>
                  </a:solidFill>
                  <a:latin typeface="맑은 고딕"/>
                  <a:ea typeface="맑은 고딕"/>
                  <a:sym typeface="Wingdings"/>
                </a:rPr>
                <a:t>을 이용하여 보다 빠르게 작성이 가능하다</a:t>
              </a:r>
              <a:r>
                <a:rPr lang="en-US" altLang="ko-KR" sz="2400" b="1" dirty="0">
                  <a:solidFill>
                    <a:srgbClr val="FF0000"/>
                  </a:solidFill>
                  <a:latin typeface="맑은 고딕"/>
                  <a:ea typeface="맑은 고딕"/>
                  <a:sym typeface="Wingdings"/>
                </a:rPr>
                <a:t>.</a:t>
              </a:r>
              <a:endParaRPr lang="ko-KR" altLang="en-US" sz="2400" b="1" dirty="0">
                <a:solidFill>
                  <a:srgbClr val="FF0000"/>
                </a:solidFill>
                <a:latin typeface="맑은 고딕"/>
                <a:ea typeface="맑은 고딕"/>
                <a:sym typeface="Wingdings"/>
              </a:endParaRPr>
            </a:p>
            <a:p>
              <a:pPr>
                <a:spcAft>
                  <a:spcPct val="0"/>
                </a:spcAft>
                <a:buFont typeface="Arial"/>
                <a:buNone/>
                <a:defRPr lang="ko-KR" altLang="en-US"/>
              </a:pPr>
              <a:r>
                <a:rPr lang="ko-KR" altLang="en-US" sz="2400" b="1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  </a:t>
              </a:r>
            </a:p>
          </p:txBody>
        </p:sp>
        <p:sp>
          <p:nvSpPr>
            <p:cNvPr id="3" name="화살표: 갈매기형 수장 2">
              <a:extLst>
                <a:ext uri="{FF2B5EF4-FFF2-40B4-BE49-F238E27FC236}">
                  <a16:creationId xmlns:a16="http://schemas.microsoft.com/office/drawing/2014/main" id="{BCDFBA8A-C39E-405B-B344-FDD6C51ABB41}"/>
                </a:ext>
              </a:extLst>
            </p:cNvPr>
            <p:cNvSpPr/>
            <p:nvPr/>
          </p:nvSpPr>
          <p:spPr>
            <a:xfrm>
              <a:off x="772653" y="5431797"/>
              <a:ext cx="214903" cy="231627"/>
            </a:xfrm>
            <a:prstGeom prst="chevron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필요기술 및 참고 문헌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50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A23370-FDCB-4209-8DF2-F6FBF2A11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930724"/>
              </p:ext>
            </p:extLst>
          </p:nvPr>
        </p:nvGraphicFramePr>
        <p:xfrm>
          <a:off x="705594" y="1629912"/>
          <a:ext cx="7681002" cy="3776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0501">
                  <a:extLst>
                    <a:ext uri="{9D8B030D-6E8A-4147-A177-3AD203B41FA5}">
                      <a16:colId xmlns:a16="http://schemas.microsoft.com/office/drawing/2014/main" val="2438472124"/>
                    </a:ext>
                  </a:extLst>
                </a:gridCol>
                <a:gridCol w="3840501">
                  <a:extLst>
                    <a:ext uri="{9D8B030D-6E8A-4147-A177-3AD203B41FA5}">
                      <a16:colId xmlns:a16="http://schemas.microsoft.com/office/drawing/2014/main" val="1290324836"/>
                    </a:ext>
                  </a:extLst>
                </a:gridCol>
              </a:tblGrid>
              <a:tr h="382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필요 기술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99193"/>
                  </a:ext>
                </a:extLst>
              </a:tr>
              <a:tr h="1243473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/>
                        <a:t>광학문자인식 </a:t>
                      </a:r>
                      <a:r>
                        <a:rPr lang="en-US" altLang="ko-KR" dirty="0"/>
                        <a:t>- OCR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/>
                        <a:t>(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Optical character recognition)</a:t>
                      </a:r>
                      <a:endParaRPr lang="ko-KR" altLang="en-US" dirty="0"/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광학 문자 인식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(Optical character recognition; 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OCR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사람이 쓰거나 기계로 인쇄한 문자의 영상을 이미지 스캐너로 획득하여 기계가 읽을 수 있는 문자로 변환하는 것이다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168417"/>
                  </a:ext>
                </a:extLst>
              </a:tr>
              <a:tr h="663515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/>
                        <a:t>영상처리</a:t>
                      </a:r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영상 처리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</a:t>
                      </a:r>
                      <a:r>
                        <a:rPr lang="ko-KR" altLang="en-US" sz="12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넓게는 입출력이 영상인 모든 형태의 정보 처리를 가리키며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사진이나 동영상을 처리하는 것이 대표적인 예이다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b="0" dirty="0"/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434985"/>
                  </a:ext>
                </a:extLst>
              </a:tr>
              <a:tr h="663515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/>
                        <a:t>안드로이드 프로그래밍</a:t>
                      </a:r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(Android)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리눅스 커널을 기반으로 구글에서 제작한 스마트폰과 같은 플랫폼의 모바일 운영 체제와 미들웨어 및 중요 애플리케이션이 포함된 소프트웨어 집합이다</a:t>
                      </a:r>
                      <a:endParaRPr lang="en-US" altLang="ko-KR" sz="1200" b="0" i="0" dirty="0"/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58544"/>
                  </a:ext>
                </a:extLst>
              </a:tr>
              <a:tr h="6635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dirty="0"/>
                        <a:t>네트워크 통신</a:t>
                      </a:r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네트워크 프로그래밍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이란</a:t>
                      </a:r>
                      <a:r>
                        <a:rPr lang="ko-KR" altLang="en-US" sz="12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네트워크로 연결되어 있는 서로 다른 두 컴퓨터가 데이터를 주 고 받을 수 있도록 하는 것이다</a:t>
                      </a:r>
                      <a:endParaRPr lang="en-US" altLang="ko-KR" sz="1200" b="0" i="0" dirty="0"/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5665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D9B908-1361-46AD-8CA7-04D17C28AF0D}"/>
              </a:ext>
            </a:extLst>
          </p:cNvPr>
          <p:cNvSpPr txBox="1"/>
          <p:nvPr/>
        </p:nvSpPr>
        <p:spPr>
          <a:xfrm flipH="1">
            <a:off x="901004" y="1046212"/>
            <a:ext cx="16829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(1) </a:t>
            </a:r>
            <a:r>
              <a:rPr lang="ko-KR" altLang="en-US" dirty="0"/>
              <a:t>필요 기술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 dirty="0">
                <a:solidFill>
                  <a:schemeClr val="tx1">
                    <a:lumMod val="50000"/>
                  </a:schemeClr>
                </a:solidFill>
                <a:latin typeface="HY견고딕"/>
                <a:ea typeface="HY견고딕"/>
                <a:sym typeface="Wingdings"/>
              </a:rPr>
              <a:t>필요기술 및 참고 문헌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51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9B908-1361-46AD-8CA7-04D17C28AF0D}"/>
              </a:ext>
            </a:extLst>
          </p:cNvPr>
          <p:cNvSpPr txBox="1"/>
          <p:nvPr/>
        </p:nvSpPr>
        <p:spPr>
          <a:xfrm flipH="1">
            <a:off x="901004" y="1046212"/>
            <a:ext cx="16829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(2) </a:t>
            </a:r>
            <a:r>
              <a:rPr lang="ko-KR" altLang="en-US" dirty="0"/>
              <a:t>참고 문헌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BE1C343-6533-4070-98DF-452248EB7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67262"/>
              </p:ext>
            </p:extLst>
          </p:nvPr>
        </p:nvGraphicFramePr>
        <p:xfrm>
          <a:off x="705594" y="1629912"/>
          <a:ext cx="7681002" cy="3616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0501">
                  <a:extLst>
                    <a:ext uri="{9D8B030D-6E8A-4147-A177-3AD203B41FA5}">
                      <a16:colId xmlns:a16="http://schemas.microsoft.com/office/drawing/2014/main" val="2438472124"/>
                    </a:ext>
                  </a:extLst>
                </a:gridCol>
                <a:gridCol w="3840501">
                  <a:extLst>
                    <a:ext uri="{9D8B030D-6E8A-4147-A177-3AD203B41FA5}">
                      <a16:colId xmlns:a16="http://schemas.microsoft.com/office/drawing/2014/main" val="1290324836"/>
                    </a:ext>
                  </a:extLst>
                </a:gridCol>
              </a:tblGrid>
              <a:tr h="382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필요 기술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참고 문헌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99193"/>
                  </a:ext>
                </a:extLst>
              </a:tr>
              <a:tr h="1243473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/>
                        <a:t>광학문자인식 </a:t>
                      </a:r>
                      <a:r>
                        <a:rPr lang="en-US" altLang="ko-KR" dirty="0"/>
                        <a:t>- OCR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/>
                        <a:t>(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Optical character recognition)</a:t>
                      </a:r>
                      <a:endParaRPr lang="ko-KR" altLang="en-US" dirty="0"/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OCR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프로그래밍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김세훈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OpenCV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테서렉트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OCR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하는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컴퓨터 비전 프로그래밍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신 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168417"/>
                  </a:ext>
                </a:extLst>
              </a:tr>
              <a:tr h="663515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/>
                        <a:t>영상처리</a:t>
                      </a:r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dirty="0">
                          <a:effectLst/>
                        </a:rPr>
                        <a:t>OpenCV</a:t>
                      </a:r>
                      <a:r>
                        <a:rPr lang="ko-KR" altLang="en-US" sz="1200" b="0" dirty="0">
                          <a:effectLst/>
                        </a:rPr>
                        <a:t>로 배우는 영상 처리 및 응용  </a:t>
                      </a:r>
                      <a:r>
                        <a:rPr lang="en-US" altLang="ko-KR" sz="1200" b="0" dirty="0">
                          <a:effectLst/>
                        </a:rPr>
                        <a:t>- </a:t>
                      </a:r>
                      <a:r>
                        <a:rPr lang="ko-KR" altLang="en-US" sz="1200" b="0" dirty="0">
                          <a:effectLst/>
                        </a:rPr>
                        <a:t>정성환</a:t>
                      </a:r>
                      <a:r>
                        <a:rPr lang="en-US" altLang="ko-KR" sz="1200" b="0" dirty="0">
                          <a:effectLst/>
                        </a:rPr>
                        <a:t>,</a:t>
                      </a:r>
                      <a:r>
                        <a:rPr lang="ko-KR" altLang="en-US" sz="1200" b="0" dirty="0">
                          <a:effectLst/>
                        </a:rPr>
                        <a:t> 배종옥</a:t>
                      </a:r>
                      <a:endParaRPr lang="en-US" altLang="ko-KR" sz="1200" b="0" dirty="0"/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434985"/>
                  </a:ext>
                </a:extLst>
              </a:tr>
              <a:tr h="663515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/>
                        <a:t>안드로이드 프로그래밍</a:t>
                      </a:r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effectLst/>
                        </a:rPr>
                        <a:t> </a:t>
                      </a:r>
                      <a:r>
                        <a:rPr lang="en-US" altLang="ko-KR" sz="1200" b="0" dirty="0">
                          <a:effectLst/>
                        </a:rPr>
                        <a:t>Do it! </a:t>
                      </a:r>
                      <a:r>
                        <a:rPr lang="ko-KR" altLang="en-US" sz="1200" b="0" dirty="0">
                          <a:effectLst/>
                        </a:rPr>
                        <a:t>안드로이드 앱 프로그래밍  </a:t>
                      </a:r>
                      <a:r>
                        <a:rPr lang="en-US" altLang="ko-KR" sz="1200" b="0" dirty="0">
                          <a:effectLst/>
                        </a:rPr>
                        <a:t>- </a:t>
                      </a:r>
                      <a:r>
                        <a:rPr lang="ko-KR" altLang="en-US" sz="1200" b="0" dirty="0" err="1">
                          <a:effectLst/>
                        </a:rPr>
                        <a:t>정재곤</a:t>
                      </a:r>
                      <a:endParaRPr lang="en-US" altLang="ko-KR" sz="1200" b="0" dirty="0"/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52748"/>
                  </a:ext>
                </a:extLst>
              </a:tr>
              <a:tr h="663515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/>
                        <a:t>네트워크 통신</a:t>
                      </a:r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dirty="0"/>
                        <a:t>TCP/IP </a:t>
                      </a:r>
                      <a:r>
                        <a:rPr lang="ko-KR" altLang="en-US" sz="1200" b="0" dirty="0"/>
                        <a:t>소켓 프로그래밍  </a:t>
                      </a:r>
                      <a:r>
                        <a:rPr lang="en-US" altLang="ko-KR" sz="1200" b="0" dirty="0"/>
                        <a:t>- </a:t>
                      </a:r>
                      <a:r>
                        <a:rPr lang="ko-KR" altLang="en-US" sz="1200" b="0" dirty="0" err="1"/>
                        <a:t>이계상</a:t>
                      </a:r>
                      <a:endParaRPr lang="en-US" altLang="ko-KR" sz="1200" b="0" dirty="0"/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018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15072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기존 사례와의 비교</a:t>
            </a:r>
            <a:endParaRPr lang="ko-KR" sz="3200" b="1" i="0" dirty="0">
              <a:solidFill>
                <a:srgbClr val="000000">
                  <a:alpha val="100000"/>
                </a:srgbClr>
              </a:solidFill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6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8190A7-AB53-4E33-B3AB-03B394783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8" y="1197750"/>
            <a:ext cx="3190458" cy="23768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8586A6-223B-4950-8445-136979737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377" y="1197750"/>
            <a:ext cx="3190458" cy="2376892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651358-BBEF-47FE-8BC8-CDCADC21A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579415"/>
              </p:ext>
            </p:extLst>
          </p:nvPr>
        </p:nvGraphicFramePr>
        <p:xfrm>
          <a:off x="1045057" y="4006804"/>
          <a:ext cx="3190459" cy="189520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190459">
                  <a:extLst>
                    <a:ext uri="{9D8B030D-6E8A-4147-A177-3AD203B41FA5}">
                      <a16:colId xmlns:a16="http://schemas.microsoft.com/office/drawing/2014/main" val="2104612335"/>
                    </a:ext>
                  </a:extLst>
                </a:gridCol>
              </a:tblGrid>
              <a:tr h="432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편한가계부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똑똑가계부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693074"/>
                  </a:ext>
                </a:extLst>
              </a:tr>
              <a:tr h="1038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기존 가계부의 경우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가계부 공유 기능과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현금으로 계산한 내용을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자동으로 입력해주는 기능이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존재하지 않는다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570047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63C5B85-6C5E-4525-8F15-1A7C5EEDE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712250"/>
              </p:ext>
            </p:extLst>
          </p:nvPr>
        </p:nvGraphicFramePr>
        <p:xfrm>
          <a:off x="4994377" y="3988291"/>
          <a:ext cx="3190459" cy="189520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190459">
                  <a:extLst>
                    <a:ext uri="{9D8B030D-6E8A-4147-A177-3AD203B41FA5}">
                      <a16:colId xmlns:a16="http://schemas.microsoft.com/office/drawing/2014/main" val="2104612335"/>
                    </a:ext>
                  </a:extLst>
                </a:gridCol>
              </a:tblGrid>
              <a:tr h="432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RECPIC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693074"/>
                  </a:ext>
                </a:extLst>
              </a:tr>
              <a:tr h="10380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RECPIC</a:t>
                      </a:r>
                      <a:r>
                        <a:rPr lang="ko-KR" altLang="en-US" dirty="0"/>
                        <a:t>은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영수증을 사진으로 찍어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 처리하나 타이피스트들이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직접 입력하여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 algn="ctr" latinLnBrk="1"/>
                      <a:r>
                        <a:rPr lang="ko-KR" altLang="en-US" dirty="0"/>
                        <a:t>처리하는 시간이 걸린다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570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21521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시스템 수행 시나리오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7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1B3BB-2041-4C48-A35A-B5D9A00E73EC}"/>
              </a:ext>
            </a:extLst>
          </p:cNvPr>
          <p:cNvSpPr txBox="1"/>
          <p:nvPr/>
        </p:nvSpPr>
        <p:spPr>
          <a:xfrm>
            <a:off x="685512" y="1341804"/>
            <a:ext cx="7777738" cy="55092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200" b="1" dirty="0">
                <a:solidFill>
                  <a:schemeClr val="tx1">
                    <a:lumMod val="50000"/>
                  </a:schemeClr>
                </a:solidFill>
              </a:rPr>
              <a:t>시나리오 </a:t>
            </a:r>
            <a:r>
              <a:rPr lang="en-US" altLang="ko-KR" sz="2200" b="1" dirty="0">
                <a:solidFill>
                  <a:schemeClr val="tx1">
                    <a:lumMod val="50000"/>
                  </a:schemeClr>
                </a:solidFill>
              </a:rPr>
              <a:t>1. </a:t>
            </a:r>
            <a:r>
              <a:rPr lang="ko-KR" altLang="en-US" sz="2200" b="1" dirty="0">
                <a:solidFill>
                  <a:schemeClr val="tx1">
                    <a:lumMod val="50000"/>
                  </a:schemeClr>
                </a:solidFill>
              </a:rPr>
              <a:t>사용자 관점</a:t>
            </a:r>
            <a:endParaRPr lang="en-US" altLang="ko-KR" sz="2200" b="1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1.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사용자가 영수증 사진을 찍는다</a:t>
            </a:r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2.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찍은 사진에서 영수증이 있는 범위를 지정한다</a:t>
            </a:r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3.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지정한 범위 내에서 영수증 사진을 보정한다</a:t>
            </a:r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4.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보정한 영수증 사진을 </a:t>
            </a:r>
            <a:r>
              <a:rPr lang="en-US" altLang="ko-KR" sz="2200" dirty="0">
                <a:solidFill>
                  <a:srgbClr val="FF0000"/>
                </a:solidFill>
              </a:rPr>
              <a:t>OCR</a:t>
            </a:r>
            <a:r>
              <a:rPr lang="ko-KR" altLang="en-US" sz="2200" dirty="0">
                <a:solidFill>
                  <a:srgbClr val="FF0000"/>
                </a:solidFill>
              </a:rPr>
              <a:t>을 통해서 글자를 인식한다</a:t>
            </a:r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5.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인식한 글자들을 분석하여 가계부를 작성한다</a:t>
            </a:r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.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6.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작성한 가계부를 서버에 전송한다</a:t>
            </a:r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b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</a:br>
            <a:endParaRPr lang="ko-KR" altLang="en-US" sz="2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733964" y="330362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 dirty="0">
                <a:solidFill>
                  <a:schemeClr val="tx1">
                    <a:lumMod val="50000"/>
                  </a:schemeClr>
                </a:solidFill>
                <a:latin typeface="HY견고딕"/>
                <a:ea typeface="HY견고딕"/>
                <a:sym typeface="Wingdings"/>
              </a:rPr>
              <a:t>시스템 수행 시나리오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8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1B3BB-2041-4C48-A35A-B5D9A00E73EC}"/>
              </a:ext>
            </a:extLst>
          </p:cNvPr>
          <p:cNvSpPr txBox="1"/>
          <p:nvPr/>
        </p:nvSpPr>
        <p:spPr>
          <a:xfrm>
            <a:off x="756950" y="1269777"/>
            <a:ext cx="7777738" cy="68634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tx1">
                    <a:lumMod val="50000"/>
                  </a:schemeClr>
                </a:solidFill>
              </a:rPr>
              <a:t>시나리오 </a:t>
            </a:r>
            <a:r>
              <a:rPr lang="en-US" altLang="ko-KR" sz="2200" b="1" dirty="0">
                <a:solidFill>
                  <a:schemeClr val="tx1">
                    <a:lumMod val="50000"/>
                  </a:schemeClr>
                </a:solidFill>
              </a:rPr>
              <a:t>2. </a:t>
            </a:r>
            <a:r>
              <a:rPr lang="ko-KR" altLang="en-US" sz="2200" b="1" dirty="0">
                <a:solidFill>
                  <a:schemeClr val="tx1">
                    <a:lumMod val="50000"/>
                  </a:schemeClr>
                </a:solidFill>
              </a:rPr>
              <a:t>영상 보정</a:t>
            </a:r>
            <a:endParaRPr lang="en-US" altLang="ko-KR" sz="2200" b="1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배경이 같이 </a:t>
            </a:r>
            <a:r>
              <a:rPr lang="ko-KR" altLang="en-US" sz="2200" dirty="0" err="1">
                <a:solidFill>
                  <a:schemeClr val="tx1">
                    <a:lumMod val="50000"/>
                  </a:schemeClr>
                </a:solidFill>
              </a:rPr>
              <a:t>찍혀있을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 경우 </a:t>
            </a:r>
            <a:r>
              <a:rPr lang="ko-KR" altLang="en-US" sz="2200" dirty="0">
                <a:solidFill>
                  <a:srgbClr val="FF0000"/>
                </a:solidFill>
              </a:rPr>
              <a:t>이미지 </a:t>
            </a:r>
            <a:r>
              <a:rPr lang="ko-KR" altLang="en-US" sz="2200" dirty="0" err="1">
                <a:solidFill>
                  <a:srgbClr val="FF0000"/>
                </a:solidFill>
              </a:rPr>
              <a:t>크롭</a:t>
            </a:r>
            <a:endParaRPr lang="en-US" altLang="ko-KR" sz="2200" dirty="0">
              <a:solidFill>
                <a:srgbClr val="FF0000"/>
              </a:solidFill>
            </a:endParaRPr>
          </a:p>
          <a:p>
            <a:r>
              <a:rPr lang="en-US" altLang="ko-KR" sz="2200" dirty="0">
                <a:solidFill>
                  <a:srgbClr val="FF0000"/>
                </a:solidFill>
              </a:rPr>
              <a:t>      </a:t>
            </a:r>
            <a:r>
              <a:rPr lang="ko-KR" altLang="en-US" sz="2200" dirty="0">
                <a:solidFill>
                  <a:srgbClr val="FF0000"/>
                </a:solidFill>
              </a:rPr>
              <a:t>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기능으로 사진 내 사용자가 지정한 범위만을</a:t>
            </a:r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      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처리한다</a:t>
            </a:r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2.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이미지가 기울어진 경우를 대비하여 </a:t>
            </a:r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OpenCV</a:t>
            </a:r>
          </a:p>
          <a:p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에서 제공하는 </a:t>
            </a:r>
            <a:r>
              <a:rPr lang="ko-KR" altLang="en-US" sz="2200" dirty="0" err="1">
                <a:solidFill>
                  <a:srgbClr val="FF0000"/>
                </a:solidFill>
              </a:rPr>
              <a:t>워핑</a:t>
            </a:r>
            <a:r>
              <a:rPr lang="en-US" altLang="ko-KR" sz="2200" dirty="0">
                <a:solidFill>
                  <a:srgbClr val="FF0000"/>
                </a:solidFill>
              </a:rPr>
              <a:t> </a:t>
            </a:r>
            <a:r>
              <a:rPr lang="ko-KR" altLang="en-US" sz="2200" dirty="0">
                <a:solidFill>
                  <a:srgbClr val="FF0000"/>
                </a:solidFill>
              </a:rPr>
              <a:t>함수를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사용하여 보정한다</a:t>
            </a:r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.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altLang="ko-KR" sz="2200" b="1" dirty="0">
              <a:solidFill>
                <a:srgbClr val="FF0000"/>
              </a:solidFill>
            </a:endParaRPr>
          </a:p>
          <a:p>
            <a:endParaRPr lang="en-US" altLang="ko-KR" sz="2200" b="1" dirty="0">
              <a:solidFill>
                <a:srgbClr val="FF0000"/>
              </a:solidFill>
            </a:endParaRPr>
          </a:p>
          <a:p>
            <a:endParaRPr lang="en-US" altLang="ko-KR" sz="2200" b="1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3.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이미지가 너무 밝거나 어둡다면 </a:t>
            </a:r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영상처리 기법을 적용해서</a:t>
            </a:r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    (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덧셈과 뺄셈 연산 등</a:t>
            </a:r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으로 </a:t>
            </a:r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r>
              <a:rPr lang="ko-KR" altLang="en-US" sz="2200" dirty="0">
                <a:solidFill>
                  <a:srgbClr val="FF0000"/>
                </a:solidFill>
              </a:rPr>
              <a:t>    밝기</a:t>
            </a:r>
            <a:r>
              <a:rPr lang="en-US" altLang="ko-KR" sz="2200" dirty="0">
                <a:solidFill>
                  <a:srgbClr val="FF0000"/>
                </a:solidFill>
              </a:rPr>
              <a:t>,</a:t>
            </a:r>
            <a:r>
              <a:rPr lang="ko-KR" altLang="en-US" sz="2200" dirty="0">
                <a:solidFill>
                  <a:srgbClr val="FF0000"/>
                </a:solidFill>
              </a:rPr>
              <a:t>대비를 조절하여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글자를 </a:t>
            </a:r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    인식하기 쉽게 한다</a:t>
            </a:r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endParaRPr lang="ko-KR" altLang="en-US" sz="2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8886A5-27CA-4CA2-A7EF-562594944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26" y="1753461"/>
            <a:ext cx="1417666" cy="1244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D2EAC9-6B9D-45D1-ABE9-D196D1E782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245" y="3219859"/>
            <a:ext cx="1951353" cy="1244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4B50DE-871B-4152-A8B3-3C0EA64C8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726" y="4686256"/>
            <a:ext cx="3293917" cy="155188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02537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756950" y="325210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200" b="1" dirty="0">
                <a:latin typeface="HY견고딕"/>
                <a:ea typeface="HY견고딕"/>
                <a:sym typeface="Wingdings"/>
              </a:rPr>
              <a:t>OCR </a:t>
            </a:r>
            <a:r>
              <a:rPr lang="ko-KR" altLang="en-US" sz="3200" b="1" dirty="0">
                <a:latin typeface="HY견고딕"/>
                <a:ea typeface="HY견고딕"/>
                <a:sym typeface="Wingdings"/>
              </a:rPr>
              <a:t>인식률</a:t>
            </a:r>
            <a:endParaRPr lang="ko-KR" sz="3200" b="1" i="0" dirty="0"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9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1B3BB-2041-4C48-A35A-B5D9A00E73EC}"/>
              </a:ext>
            </a:extLst>
          </p:cNvPr>
          <p:cNvSpPr txBox="1"/>
          <p:nvPr/>
        </p:nvSpPr>
        <p:spPr>
          <a:xfrm>
            <a:off x="756950" y="1269777"/>
            <a:ext cx="7777738" cy="280076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 fontAlgn="base">
              <a:buAutoNum type="arabicPeriod"/>
            </a:pPr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endParaRPr lang="ko-KR" altLang="en-US" sz="2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ECC67B0-0BCB-46C7-BF09-4D9524AE2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8" y="1341804"/>
            <a:ext cx="3045485" cy="4741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973388-B3DA-463F-AEBD-8BE145AD1973}"/>
              </a:ext>
            </a:extLst>
          </p:cNvPr>
          <p:cNvSpPr txBox="1"/>
          <p:nvPr/>
        </p:nvSpPr>
        <p:spPr>
          <a:xfrm>
            <a:off x="5075422" y="1703965"/>
            <a:ext cx="3313242" cy="20313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Tesseract </a:t>
            </a:r>
            <a:r>
              <a:rPr lang="ko-KR" altLang="en-US" dirty="0">
                <a:solidFill>
                  <a:srgbClr val="FF0000"/>
                </a:solidFill>
              </a:rPr>
              <a:t>라이브러리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사용시</a:t>
            </a:r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영수증의 경우 폰트가 일정하므로 약간의 오차가 있어도</a:t>
            </a:r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숫자나 핵심 단어 인식에는 무리가 없는 인식률을 보인다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래픽 18" descr="오른쪽을 가리키는 검지">
            <a:extLst>
              <a:ext uri="{FF2B5EF4-FFF2-40B4-BE49-F238E27FC236}">
                <a16:creationId xmlns:a16="http://schemas.microsoft.com/office/drawing/2014/main" id="{B841AAC3-3929-477A-87B8-B70A4AD7D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8447" y="2206128"/>
            <a:ext cx="694743" cy="694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9E1800-F2C6-4E45-AE32-EB770FF00D73}"/>
              </a:ext>
            </a:extLst>
          </p:cNvPr>
          <p:cNvSpPr txBox="1"/>
          <p:nvPr/>
        </p:nvSpPr>
        <p:spPr>
          <a:xfrm>
            <a:off x="5072136" y="4338194"/>
            <a:ext cx="3313242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  <a:cs typeface="함초롬돋움" panose="020B0604000101010101" pitchFamily="50" charset="-127"/>
              </a:rPr>
              <a:t>OCR</a:t>
            </a: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기술 자체의 인식률을 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높이기는 어렵지만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+mn-ea"/>
                <a:cs typeface="함초롬돋움" panose="020B0604000101010101" pitchFamily="50" charset="-127"/>
              </a:rPr>
              <a:t>영상처리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를 이용한 </a:t>
            </a:r>
            <a:r>
              <a:rPr lang="ko-KR" altLang="en-US" dirty="0">
                <a:solidFill>
                  <a:srgbClr val="FF0000"/>
                </a:solidFill>
                <a:latin typeface="+mn-ea"/>
                <a:cs typeface="함초롬돋움" panose="020B0604000101010101" pitchFamily="50" charset="-127"/>
              </a:rPr>
              <a:t>영수증 사진 보정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으로 인식률을 비교적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쉽게 향상 시킬 수 있다</a:t>
            </a: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.</a:t>
            </a:r>
            <a:endParaRPr lang="ko-KR" altLang="en-US" dirty="0"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10" name="그래픽 9" descr="오른쪽을 가리키는 검지">
            <a:extLst>
              <a:ext uri="{FF2B5EF4-FFF2-40B4-BE49-F238E27FC236}">
                <a16:creationId xmlns:a16="http://schemas.microsoft.com/office/drawing/2014/main" id="{474BBDA2-3567-47E7-8A2F-7562819B1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8447" y="4729486"/>
            <a:ext cx="694743" cy="69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8708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>
  <a:themeElements>
    <a:clrScheme name="PowerPoint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4D4D4D"/>
      </a:accent3>
      <a:accent4>
        <a:srgbClr val="4338C6"/>
      </a:accent4>
      <a:accent5>
        <a:srgbClr val="B2CEFF"/>
      </a:accent5>
      <a:accent6>
        <a:srgbClr val="B9B9B9"/>
      </a:accent6>
      <a:hlink>
        <a:srgbClr val="E1882F"/>
      </a:hlink>
      <a:folHlink>
        <a:srgbClr val="90A8B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PowerPoint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4D4D4D"/>
      </a:accent3>
      <a:accent4>
        <a:srgbClr val="4338C6"/>
      </a:accent4>
      <a:accent5>
        <a:srgbClr val="B2CEFF"/>
      </a:accent5>
      <a:accent6>
        <a:srgbClr val="B9B9B9"/>
      </a:accent6>
      <a:hlink>
        <a:srgbClr val="E1882F"/>
      </a:hlink>
      <a:folHlink>
        <a:srgbClr val="90A8B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>
  <a:themeElements>
    <a:clrScheme name="PowerPoint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4D4D4D"/>
      </a:accent3>
      <a:accent4>
        <a:srgbClr val="4338C6"/>
      </a:accent4>
      <a:accent5>
        <a:srgbClr val="B2CEFF"/>
      </a:accent5>
      <a:accent6>
        <a:srgbClr val="B9B9B9"/>
      </a:accent6>
      <a:hlink>
        <a:srgbClr val="E1882F"/>
      </a:hlink>
      <a:folHlink>
        <a:srgbClr val="90A8B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09999"/>
      </a:hlink>
      <a:folHlink>
        <a:srgbClr val="99CC0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5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228TGp_well-being_ligh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228TGp_well-being_light 1">
        <a:dk1>
          <a:srgbClr val="4D4D4D"/>
        </a:dk1>
        <a:lt1>
          <a:srgbClr val="FFFFFF"/>
        </a:lt1>
        <a:dk2>
          <a:srgbClr val="0D8797"/>
        </a:dk2>
        <a:lt2>
          <a:srgbClr val="C0C0C0"/>
        </a:lt2>
        <a:accent1>
          <a:srgbClr val="8BB44E"/>
        </a:accent1>
        <a:accent2>
          <a:srgbClr val="4CB06D"/>
        </a:accent2>
        <a:accent3>
          <a:srgbClr val="FFFFFF"/>
        </a:accent3>
        <a:accent4>
          <a:srgbClr val="404040"/>
        </a:accent4>
        <a:accent5>
          <a:srgbClr val="C4D6B2"/>
        </a:accent5>
        <a:accent6>
          <a:srgbClr val="449F62"/>
        </a:accent6>
        <a:hlink>
          <a:srgbClr val="7B9CB5"/>
        </a:hlink>
        <a:folHlink>
          <a:srgbClr val="B3C1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8TGp_well-being_light 2">
        <a:dk1>
          <a:srgbClr val="000066"/>
        </a:dk1>
        <a:lt1>
          <a:srgbClr val="FFFFFF"/>
        </a:lt1>
        <a:dk2>
          <a:srgbClr val="3491C4"/>
        </a:dk2>
        <a:lt2>
          <a:srgbClr val="DDDDDD"/>
        </a:lt2>
        <a:accent1>
          <a:srgbClr val="32B66E"/>
        </a:accent1>
        <a:accent2>
          <a:srgbClr val="36623F"/>
        </a:accent2>
        <a:accent3>
          <a:srgbClr val="FFFFFF"/>
        </a:accent3>
        <a:accent4>
          <a:srgbClr val="000056"/>
        </a:accent4>
        <a:accent5>
          <a:srgbClr val="ADD7BA"/>
        </a:accent5>
        <a:accent6>
          <a:srgbClr val="305838"/>
        </a:accent6>
        <a:hlink>
          <a:srgbClr val="4C9BBA"/>
        </a:hlink>
        <a:folHlink>
          <a:srgbClr val="A4D0A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8TGp_well-being_light 3">
        <a:dk1>
          <a:srgbClr val="4D4D4D"/>
        </a:dk1>
        <a:lt1>
          <a:srgbClr val="FFFFFF"/>
        </a:lt1>
        <a:dk2>
          <a:srgbClr val="47C3B7"/>
        </a:dk2>
        <a:lt2>
          <a:srgbClr val="DDDDDD"/>
        </a:lt2>
        <a:accent1>
          <a:srgbClr val="2990E5"/>
        </a:accent1>
        <a:accent2>
          <a:srgbClr val="57AD27"/>
        </a:accent2>
        <a:accent3>
          <a:srgbClr val="FFFFFF"/>
        </a:accent3>
        <a:accent4>
          <a:srgbClr val="404040"/>
        </a:accent4>
        <a:accent5>
          <a:srgbClr val="ACC6F0"/>
        </a:accent5>
        <a:accent6>
          <a:srgbClr val="4E9C22"/>
        </a:accent6>
        <a:hlink>
          <a:srgbClr val="E1882F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228TGp_well-being_ligh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228TGp_well-being_light 1">
        <a:dk1>
          <a:srgbClr val="4D4D4D"/>
        </a:dk1>
        <a:lt1>
          <a:srgbClr val="FFFFFF"/>
        </a:lt1>
        <a:dk2>
          <a:srgbClr val="0D8797"/>
        </a:dk2>
        <a:lt2>
          <a:srgbClr val="C0C0C0"/>
        </a:lt2>
        <a:accent1>
          <a:srgbClr val="8BB44E"/>
        </a:accent1>
        <a:accent2>
          <a:srgbClr val="4CB06D"/>
        </a:accent2>
        <a:accent3>
          <a:srgbClr val="FFFFFF"/>
        </a:accent3>
        <a:accent4>
          <a:srgbClr val="404040"/>
        </a:accent4>
        <a:accent5>
          <a:srgbClr val="C4D6B2"/>
        </a:accent5>
        <a:accent6>
          <a:srgbClr val="449F62"/>
        </a:accent6>
        <a:hlink>
          <a:srgbClr val="7B9CB5"/>
        </a:hlink>
        <a:folHlink>
          <a:srgbClr val="B3C1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8TGp_well-being_light 2">
        <a:dk1>
          <a:srgbClr val="000066"/>
        </a:dk1>
        <a:lt1>
          <a:srgbClr val="FFFFFF"/>
        </a:lt1>
        <a:dk2>
          <a:srgbClr val="3491C4"/>
        </a:dk2>
        <a:lt2>
          <a:srgbClr val="DDDDDD"/>
        </a:lt2>
        <a:accent1>
          <a:srgbClr val="32B66E"/>
        </a:accent1>
        <a:accent2>
          <a:srgbClr val="36623F"/>
        </a:accent2>
        <a:accent3>
          <a:srgbClr val="FFFFFF"/>
        </a:accent3>
        <a:accent4>
          <a:srgbClr val="000056"/>
        </a:accent4>
        <a:accent5>
          <a:srgbClr val="ADD7BA"/>
        </a:accent5>
        <a:accent6>
          <a:srgbClr val="305838"/>
        </a:accent6>
        <a:hlink>
          <a:srgbClr val="4C9BBA"/>
        </a:hlink>
        <a:folHlink>
          <a:srgbClr val="A4D0A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8TGp_well-being_light 3">
        <a:dk1>
          <a:srgbClr val="4D4D4D"/>
        </a:dk1>
        <a:lt1>
          <a:srgbClr val="FFFFFF"/>
        </a:lt1>
        <a:dk2>
          <a:srgbClr val="47C3B7"/>
        </a:dk2>
        <a:lt2>
          <a:srgbClr val="DDDDDD"/>
        </a:lt2>
        <a:accent1>
          <a:srgbClr val="2990E5"/>
        </a:accent1>
        <a:accent2>
          <a:srgbClr val="57AD27"/>
        </a:accent2>
        <a:accent3>
          <a:srgbClr val="FFFFFF"/>
        </a:accent3>
        <a:accent4>
          <a:srgbClr val="404040"/>
        </a:accent4>
        <a:accent5>
          <a:srgbClr val="ACC6F0"/>
        </a:accent5>
        <a:accent6>
          <a:srgbClr val="4E9C22"/>
        </a:accent6>
        <a:hlink>
          <a:srgbClr val="E1882F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4261</TotalTime>
  <Words>2303</Words>
  <Application>Microsoft Office PowerPoint</Application>
  <PresentationFormat>사용자 지정</PresentationFormat>
  <Paragraphs>746</Paragraphs>
  <Slides>51</Slides>
  <Notes>4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6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9" baseType="lpstr">
      <vt:lpstr>HNC_GO_B_HINT_GS</vt:lpstr>
      <vt:lpstr>HY견고딕</vt:lpstr>
      <vt:lpstr>HY헤드라인M</vt:lpstr>
      <vt:lpstr>굴림</vt:lpstr>
      <vt:lpstr>맑은 고딕</vt:lpstr>
      <vt:lpstr>함초롬돋움</vt:lpstr>
      <vt:lpstr>함초롬바탕</vt:lpstr>
      <vt:lpstr>Arial</vt:lpstr>
      <vt:lpstr>Showcard Gothic</vt:lpstr>
      <vt:lpstr>Verdana</vt:lpstr>
      <vt:lpstr>Wingdings</vt:lpstr>
      <vt:lpstr/>
      <vt:lpstr/>
      <vt:lpstr/>
      <vt:lpstr/>
      <vt:lpstr>228TGp_well-being_light</vt:lpstr>
      <vt:lpstr>1_228TGp_well-being_light</vt:lpstr>
      <vt:lpstr>Image</vt:lpstr>
      <vt:lpstr>PowerPoint 프레젠테이션</vt:lpstr>
      <vt:lpstr>차        례</vt:lpstr>
      <vt:lpstr>종합설계 개요</vt:lpstr>
      <vt:lpstr>종합설계 개요</vt:lpstr>
      <vt:lpstr>관련 연구 및 사례</vt:lpstr>
      <vt:lpstr>기존 사례와의 비교</vt:lpstr>
      <vt:lpstr>시스템 수행 시나리오</vt:lpstr>
      <vt:lpstr>시스템 수행 시나리오</vt:lpstr>
      <vt:lpstr>OCR 인식률</vt:lpstr>
      <vt:lpstr>OCR 인식률 (1)</vt:lpstr>
      <vt:lpstr>OCR 인식률 (2)</vt:lpstr>
      <vt:lpstr>OCR 인식률 (2)</vt:lpstr>
      <vt:lpstr>OCR 인식률 (3)</vt:lpstr>
      <vt:lpstr>OCR 인식률 (3)</vt:lpstr>
      <vt:lpstr>가계부 기능 설명</vt:lpstr>
      <vt:lpstr>가계부 구현방법</vt:lpstr>
      <vt:lpstr>SMS를 통한 사용량 분석</vt:lpstr>
      <vt:lpstr>가계부 공유 &amp; 메신저</vt:lpstr>
      <vt:lpstr>시스템 예상 수행 결과</vt:lpstr>
      <vt:lpstr>시스템 구성도</vt:lpstr>
      <vt:lpstr>시스템 UI 설계 (1)</vt:lpstr>
      <vt:lpstr>시스템 모듈 설계 (1)</vt:lpstr>
      <vt:lpstr>시스템 모듈 설계 (1)</vt:lpstr>
      <vt:lpstr>시스템 UI 설계 (2)</vt:lpstr>
      <vt:lpstr>시스템 모듈 설계 (2)</vt:lpstr>
      <vt:lpstr>시스템 모듈 설계 (2)</vt:lpstr>
      <vt:lpstr>시스템 UI 설계 (3)</vt:lpstr>
      <vt:lpstr>시스템 모듈 설계 (3)</vt:lpstr>
      <vt:lpstr>시스템 모듈 설계 (3)</vt:lpstr>
      <vt:lpstr>시스템 모듈 상세 설계</vt:lpstr>
      <vt:lpstr>시스템 모듈 상세 설계</vt:lpstr>
      <vt:lpstr>시스템 UI 설계 (4)</vt:lpstr>
      <vt:lpstr>시스템 모듈 설계 (4)</vt:lpstr>
      <vt:lpstr>시스템 UI 설계 (5)</vt:lpstr>
      <vt:lpstr>시스템 모듈 설계 (5)</vt:lpstr>
      <vt:lpstr>시스템 UI 설계 (6)</vt:lpstr>
      <vt:lpstr>시스템 모듈 설계 (6)</vt:lpstr>
      <vt:lpstr>시스템 모듈 설계 </vt:lpstr>
      <vt:lpstr>시스템 DB 설계</vt:lpstr>
      <vt:lpstr>시스템 DB 설계</vt:lpstr>
      <vt:lpstr>시스템 DB 설계</vt:lpstr>
      <vt:lpstr>개발 환경</vt:lpstr>
      <vt:lpstr>개발 방법</vt:lpstr>
      <vt:lpstr>데모 환경 설계</vt:lpstr>
      <vt:lpstr>OCR 키워드 분석</vt:lpstr>
      <vt:lpstr>업무 분담</vt:lpstr>
      <vt:lpstr>종합설계 수행일정</vt:lpstr>
      <vt:lpstr>현재 진행상황</vt:lpstr>
      <vt:lpstr>GitHub</vt:lpstr>
      <vt:lpstr>필요기술 및 참고 문헌</vt:lpstr>
      <vt:lpstr>필요기술 및 참고 문헌</vt:lpstr>
    </vt:vector>
  </TitlesOfParts>
  <Manager/>
  <Company>한국산업기술대학교 교무팀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’2007 하계방학 프로젝트실습 안내</dc:title>
  <dc:creator>공학교육인증</dc:creator>
  <cp:lastModifiedBy>정기석</cp:lastModifiedBy>
  <cp:revision>231</cp:revision>
  <dcterms:created xsi:type="dcterms:W3CDTF">2007-05-10T20:56:01Z</dcterms:created>
  <dcterms:modified xsi:type="dcterms:W3CDTF">2018-03-19T17:31:56Z</dcterms:modified>
</cp:coreProperties>
</file>